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3843F4E-8311-4063-BDF3-9CB9E2B78A12}" type="datetimeFigureOut">
              <a:rPr lang="en-GB" smtClean="0"/>
              <a:t>07/07/2014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7A79AF-2F9D-4C25-A46B-31A46B8EEF52}" type="slidenum">
              <a:rPr lang="en-GB" smtClean="0"/>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843F4E-8311-4063-BDF3-9CB9E2B78A12}" type="datetimeFigureOut">
              <a:rPr lang="en-GB" smtClean="0"/>
              <a:t>07/07/2014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843F4E-8311-4063-BDF3-9CB9E2B78A12}" type="datetimeFigureOut">
              <a:rPr lang="en-GB" smtClean="0"/>
              <a:t>07/07/2014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843F4E-8311-4063-BDF3-9CB9E2B78A12}" type="datetimeFigureOut">
              <a:rPr lang="en-GB" smtClean="0"/>
              <a:t>07/07/2014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843F4E-8311-4063-BDF3-9CB9E2B78A12}" type="datetimeFigureOut">
              <a:rPr lang="en-GB" smtClean="0"/>
              <a:t>07/07/2014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7A79AF-2F9D-4C25-A46B-31A46B8EEF52}" type="slidenum">
              <a:rPr lang="en-GB" smtClean="0"/>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3843F4E-8311-4063-BDF3-9CB9E2B78A12}" type="datetimeFigureOut">
              <a:rPr lang="en-GB" smtClean="0"/>
              <a:t>07/07/2014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3843F4E-8311-4063-BDF3-9CB9E2B78A12}" type="datetimeFigureOut">
              <a:rPr lang="en-GB" smtClean="0"/>
              <a:t>07/07/2014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7A79AF-2F9D-4C25-A46B-31A46B8EEF52}" type="slidenum">
              <a:rPr lang="en-GB" smtClean="0"/>
              <a:t>‹#›</a:t>
            </a:fld>
            <a:endParaRPr lang="en-G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843F4E-8311-4063-BDF3-9CB9E2B78A12}" type="datetimeFigureOut">
              <a:rPr lang="en-GB" smtClean="0"/>
              <a:t>07/07/2014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43F4E-8311-4063-BDF3-9CB9E2B78A12}" type="datetimeFigureOut">
              <a:rPr lang="en-GB" smtClean="0"/>
              <a:t>07/07/2014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843F4E-8311-4063-BDF3-9CB9E2B78A12}" type="datetimeFigureOut">
              <a:rPr lang="en-GB" smtClean="0"/>
              <a:t>07/07/2014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7A79AF-2F9D-4C25-A46B-31A46B8EEF52}" type="slidenum">
              <a:rPr lang="en-GB" smtClean="0"/>
              <a:t>‹#›</a:t>
            </a:fld>
            <a:endParaRPr lang="en-G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843F4E-8311-4063-BDF3-9CB9E2B78A12}" type="datetimeFigureOut">
              <a:rPr lang="en-GB" smtClean="0"/>
              <a:t>07/07/2014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7A79AF-2F9D-4C25-A46B-31A46B8EEF52}"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3843F4E-8311-4063-BDF3-9CB9E2B78A12}" type="datetimeFigureOut">
              <a:rPr lang="en-GB" smtClean="0"/>
              <a:t>07/07/2014</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77A79AF-2F9D-4C25-A46B-31A46B8EEF5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Woodley CofE</a:t>
            </a:r>
            <a:endParaRPr lang="en-GB" dirty="0"/>
          </a:p>
        </p:txBody>
      </p:sp>
      <p:sp>
        <p:nvSpPr>
          <p:cNvPr id="3" name="Subtitle 2"/>
          <p:cNvSpPr>
            <a:spLocks noGrp="1"/>
          </p:cNvSpPr>
          <p:nvPr>
            <p:ph type="subTitle" idx="1"/>
          </p:nvPr>
        </p:nvSpPr>
        <p:spPr/>
        <p:txBody>
          <a:bodyPr/>
          <a:lstStyle/>
          <a:p>
            <a:r>
              <a:rPr lang="en-GB" dirty="0" smtClean="0"/>
              <a:t>New Curriculum 2014</a:t>
            </a:r>
            <a:endParaRPr lang="en-GB" dirty="0"/>
          </a:p>
        </p:txBody>
      </p:sp>
    </p:spTree>
    <p:extLst>
      <p:ext uri="{BB962C8B-B14F-4D97-AF65-F5344CB8AC3E}">
        <p14:creationId xmlns:p14="http://schemas.microsoft.com/office/powerpoint/2010/main" val="1304928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Real &amp; Practical</a:t>
            </a:r>
            <a:endParaRPr lang="en-GB" dirty="0"/>
          </a:p>
        </p:txBody>
      </p:sp>
      <p:sp>
        <p:nvSpPr>
          <p:cNvPr id="3" name="Content Placeholder 2"/>
          <p:cNvSpPr>
            <a:spLocks noGrp="1"/>
          </p:cNvSpPr>
          <p:nvPr>
            <p:ph idx="1"/>
          </p:nvPr>
        </p:nvSpPr>
        <p:spPr/>
        <p:txBody>
          <a:bodyPr/>
          <a:lstStyle/>
          <a:p>
            <a:pPr marL="0" indent="0">
              <a:buNone/>
            </a:pPr>
            <a:r>
              <a:rPr lang="en-US" dirty="0"/>
              <a:t>At Woodley CofE we believe that quality learning is best facilitated through relevant and meaningful hands-on experiences. We are aware that children have different learning styles and we endeavor to make the curriculum accessible for all.</a:t>
            </a:r>
            <a:endParaRPr lang="en-GB" dirty="0"/>
          </a:p>
          <a:p>
            <a:pPr marL="0" indent="0">
              <a:buNone/>
            </a:pPr>
            <a:endParaRPr lang="en-GB" dirty="0"/>
          </a:p>
        </p:txBody>
      </p:sp>
    </p:spTree>
    <p:extLst>
      <p:ext uri="{BB962C8B-B14F-4D97-AF65-F5344CB8AC3E}">
        <p14:creationId xmlns:p14="http://schemas.microsoft.com/office/powerpoint/2010/main" val="2376336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Basic\Key Skills (Non-Negotiables)</a:t>
            </a:r>
            <a:endParaRPr lang="en-GB" dirty="0"/>
          </a:p>
        </p:txBody>
      </p:sp>
      <p:sp>
        <p:nvSpPr>
          <p:cNvPr id="3" name="Content Placeholder 2"/>
          <p:cNvSpPr>
            <a:spLocks noGrp="1"/>
          </p:cNvSpPr>
          <p:nvPr>
            <p:ph idx="1"/>
          </p:nvPr>
        </p:nvSpPr>
        <p:spPr/>
        <p:txBody>
          <a:bodyPr/>
          <a:lstStyle/>
          <a:p>
            <a:endParaRPr lang="en-GB" dirty="0" smtClean="0"/>
          </a:p>
          <a:p>
            <a:endParaRPr lang="en-GB" dirty="0"/>
          </a:p>
          <a:p>
            <a:r>
              <a:rPr lang="en-GB" dirty="0" smtClean="0"/>
              <a:t>These year specific leaflets are available from the school office.</a:t>
            </a:r>
            <a:endParaRPr lang="en-GB" dirty="0"/>
          </a:p>
        </p:txBody>
      </p:sp>
    </p:spTree>
    <p:extLst>
      <p:ext uri="{BB962C8B-B14F-4D97-AF65-F5344CB8AC3E}">
        <p14:creationId xmlns:p14="http://schemas.microsoft.com/office/powerpoint/2010/main" val="1554349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BRIGHT Learners</a:t>
            </a:r>
            <a:endParaRPr lang="en-GB" dirty="0"/>
          </a:p>
        </p:txBody>
      </p:sp>
      <p:sp>
        <p:nvSpPr>
          <p:cNvPr id="3" name="Content Placeholder 2"/>
          <p:cNvSpPr>
            <a:spLocks noGrp="1"/>
          </p:cNvSpPr>
          <p:nvPr>
            <p:ph idx="1"/>
          </p:nvPr>
        </p:nvSpPr>
        <p:spPr>
          <a:xfrm>
            <a:off x="467544" y="5085184"/>
            <a:ext cx="3600400" cy="1368152"/>
          </a:xfrm>
        </p:spPr>
        <p:txBody>
          <a:bodyPr>
            <a:normAutofit fontScale="92500" lnSpcReduction="10000"/>
          </a:bodyPr>
          <a:lstStyle/>
          <a:p>
            <a:r>
              <a:rPr lang="en-GB" dirty="0" smtClean="0"/>
              <a:t>Please see Mrs Simmonds’ </a:t>
            </a:r>
            <a:r>
              <a:rPr lang="en-GB" smtClean="0"/>
              <a:t>Brave Learning powerpoint</a:t>
            </a:r>
            <a:r>
              <a:rPr lang="en-GB" dirty="0" smtClean="0"/>
              <a:t> </a:t>
            </a:r>
            <a:r>
              <a:rPr lang="en-GB" dirty="0" smtClean="0"/>
              <a:t>and video</a:t>
            </a:r>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4081" y="692696"/>
            <a:ext cx="4004383" cy="562981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37201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the planning is coming together!</a:t>
            </a:r>
            <a:endParaRPr lang="en-GB" dirty="0"/>
          </a:p>
        </p:txBody>
      </p:sp>
      <p:pic>
        <p:nvPicPr>
          <p:cNvPr id="3074" name="Picture 2" descr="D:\Dropbox Data\Dropbox\Sitedrop\woodleycofe\Governors\Implementing the New Curriculum\AUT 1 - Tomb Raide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120" y="1412776"/>
            <a:ext cx="6948264" cy="5211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0026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Journey so far…	</a:t>
            </a:r>
            <a:endParaRPr lang="en-GB" dirty="0"/>
          </a:p>
        </p:txBody>
      </p:sp>
      <p:sp>
        <p:nvSpPr>
          <p:cNvPr id="3" name="Content Placeholder 2"/>
          <p:cNvSpPr>
            <a:spLocks noGrp="1"/>
          </p:cNvSpPr>
          <p:nvPr>
            <p:ph idx="1"/>
          </p:nvPr>
        </p:nvSpPr>
        <p:spPr>
          <a:xfrm>
            <a:off x="457200" y="1412776"/>
            <a:ext cx="8229600" cy="5064224"/>
          </a:xfrm>
        </p:spPr>
        <p:txBody>
          <a:bodyPr>
            <a:noAutofit/>
          </a:bodyPr>
          <a:lstStyle/>
          <a:p>
            <a:r>
              <a:rPr lang="en-GB" sz="1400" b="1" dirty="0" smtClean="0"/>
              <a:t>The </a:t>
            </a:r>
            <a:r>
              <a:rPr lang="en-GB" sz="1400" b="1" dirty="0"/>
              <a:t>Beginning</a:t>
            </a:r>
          </a:p>
          <a:p>
            <a:pPr lvl="0"/>
            <a:r>
              <a:rPr lang="en-GB" sz="1400" dirty="0" smtClean="0"/>
              <a:t>Mr Blakely began </a:t>
            </a:r>
            <a:r>
              <a:rPr lang="en-GB" sz="1400" dirty="0"/>
              <a:t>with ‘creating a world class curriculum’ training </a:t>
            </a:r>
            <a:r>
              <a:rPr lang="en-GB" sz="1400" dirty="0" smtClean="0"/>
              <a:t>in London </a:t>
            </a:r>
            <a:r>
              <a:rPr lang="en-GB" sz="1400" dirty="0"/>
              <a:t>2 years ago.</a:t>
            </a:r>
          </a:p>
          <a:p>
            <a:pPr lvl="0"/>
            <a:r>
              <a:rPr lang="en-GB" sz="1400" dirty="0"/>
              <a:t>Speakers talked about not ‘throwing the baby out with the bath water.’</a:t>
            </a:r>
          </a:p>
          <a:p>
            <a:pPr lvl="0"/>
            <a:r>
              <a:rPr lang="en-GB" sz="1400" dirty="0"/>
              <a:t>The new national curriculum is quite ‘dry’ </a:t>
            </a:r>
            <a:r>
              <a:rPr lang="en-GB" sz="1400" dirty="0" smtClean="0"/>
              <a:t>and has not been without controversy but the staff of CofE have seen it an </a:t>
            </a:r>
            <a:r>
              <a:rPr lang="en-GB" sz="1400" dirty="0"/>
              <a:t>opportunity to enhance </a:t>
            </a:r>
            <a:r>
              <a:rPr lang="en-GB" sz="1400" dirty="0" smtClean="0"/>
              <a:t>what is there with own ideas and expertise!</a:t>
            </a:r>
          </a:p>
          <a:p>
            <a:pPr lvl="0"/>
            <a:endParaRPr lang="en-GB" sz="1400" dirty="0"/>
          </a:p>
          <a:p>
            <a:r>
              <a:rPr lang="en-GB" sz="1400" b="1" dirty="0" smtClean="0"/>
              <a:t>Investigating and Exploring</a:t>
            </a:r>
            <a:endParaRPr lang="en-GB" sz="1400" b="1" dirty="0"/>
          </a:p>
          <a:p>
            <a:pPr lvl="0"/>
            <a:r>
              <a:rPr lang="en-GB" sz="1400" dirty="0" smtClean="0"/>
              <a:t>Chris </a:t>
            </a:r>
            <a:r>
              <a:rPr lang="en-GB" sz="1400" dirty="0"/>
              <a:t>Quigley </a:t>
            </a:r>
            <a:r>
              <a:rPr lang="en-GB" sz="1400" dirty="0" smtClean="0"/>
              <a:t>– Milestones approach was discovered.</a:t>
            </a:r>
            <a:endParaRPr lang="en-GB" sz="1400" dirty="0"/>
          </a:p>
          <a:p>
            <a:pPr lvl="0"/>
            <a:r>
              <a:rPr lang="en-GB" sz="1400" dirty="0" smtClean="0"/>
              <a:t>We </a:t>
            </a:r>
            <a:r>
              <a:rPr lang="en-GB" sz="1400" dirty="0"/>
              <a:t>wanted more than just a curriculum that meets the statutory requirements. </a:t>
            </a:r>
            <a:r>
              <a:rPr lang="en-GB" sz="1400" dirty="0" smtClean="0"/>
              <a:t>Foundation subjects are very poorly represented in the new curriculum.</a:t>
            </a:r>
          </a:p>
          <a:p>
            <a:pPr lvl="0"/>
            <a:r>
              <a:rPr lang="en-GB" sz="1400" dirty="0" smtClean="0"/>
              <a:t>We </a:t>
            </a:r>
            <a:r>
              <a:rPr lang="en-GB" sz="1400" dirty="0"/>
              <a:t>set about thinking about all the other things that </a:t>
            </a:r>
            <a:r>
              <a:rPr lang="en-GB" sz="1400" dirty="0" smtClean="0"/>
              <a:t>make </a:t>
            </a:r>
            <a:r>
              <a:rPr lang="en-GB" sz="1400" dirty="0"/>
              <a:t>our school special and that we want to enhance, but also the things that </a:t>
            </a:r>
            <a:r>
              <a:rPr lang="en-GB" sz="1400" dirty="0" smtClean="0"/>
              <a:t>are </a:t>
            </a:r>
            <a:r>
              <a:rPr lang="en-GB" sz="1400" dirty="0"/>
              <a:t>causing our school to suffer at times</a:t>
            </a:r>
            <a:r>
              <a:rPr lang="en-GB" sz="1400" dirty="0" smtClean="0"/>
              <a:t>. We developed these into the schools </a:t>
            </a:r>
            <a:r>
              <a:rPr lang="en-GB" sz="1400" b="1" dirty="0" smtClean="0">
                <a:solidFill>
                  <a:srgbClr val="FF0000"/>
                </a:solidFill>
              </a:rPr>
              <a:t>‘curriculum drivers’</a:t>
            </a:r>
            <a:r>
              <a:rPr lang="en-GB" sz="1400" dirty="0" smtClean="0"/>
              <a:t> (things that make our school unique)</a:t>
            </a:r>
          </a:p>
          <a:p>
            <a:r>
              <a:rPr lang="en-GB" sz="1400" b="1" dirty="0" smtClean="0"/>
              <a:t>The </a:t>
            </a:r>
            <a:r>
              <a:rPr lang="en-GB" sz="1400" b="1" dirty="0"/>
              <a:t>Staff INSET </a:t>
            </a:r>
            <a:r>
              <a:rPr lang="en-GB" sz="1400" b="1" dirty="0" smtClean="0"/>
              <a:t>day 1</a:t>
            </a:r>
            <a:endParaRPr lang="en-GB" sz="1400" b="1" dirty="0"/>
          </a:p>
          <a:p>
            <a:pPr lvl="0"/>
            <a:r>
              <a:rPr lang="en-GB" sz="1400" dirty="0"/>
              <a:t>Reviewed existing curriculum</a:t>
            </a:r>
          </a:p>
          <a:p>
            <a:pPr lvl="0"/>
            <a:r>
              <a:rPr lang="en-GB" sz="1400" dirty="0"/>
              <a:t>Investigating pupil needs</a:t>
            </a:r>
          </a:p>
          <a:p>
            <a:pPr lvl="0"/>
            <a:r>
              <a:rPr lang="en-GB" sz="1400" dirty="0"/>
              <a:t>Defining schools New Curriculum Drivers</a:t>
            </a:r>
          </a:p>
          <a:p>
            <a:pPr lvl="0"/>
            <a:r>
              <a:rPr lang="en-GB" sz="1400" dirty="0" smtClean="0"/>
              <a:t>Introducing and educating teachers about </a:t>
            </a:r>
            <a:r>
              <a:rPr lang="en-GB" sz="1400" dirty="0"/>
              <a:t>new government curriculum</a:t>
            </a:r>
          </a:p>
          <a:p>
            <a:pPr lvl="0"/>
            <a:r>
              <a:rPr lang="en-GB" sz="1400" dirty="0"/>
              <a:t>Chris Quigley Milestones &amp; how they exceed the expectation of new curriculum</a:t>
            </a:r>
          </a:p>
          <a:p>
            <a:pPr lvl="0"/>
            <a:r>
              <a:rPr lang="en-GB" sz="1400" dirty="0" smtClean="0"/>
              <a:t>Teachers began to plan in teams</a:t>
            </a:r>
            <a:endParaRPr lang="en-GB" sz="1400" dirty="0"/>
          </a:p>
        </p:txBody>
      </p:sp>
    </p:spTree>
    <p:extLst>
      <p:ext uri="{BB962C8B-B14F-4D97-AF65-F5344CB8AC3E}">
        <p14:creationId xmlns:p14="http://schemas.microsoft.com/office/powerpoint/2010/main" val="3696960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Journey so far…	</a:t>
            </a:r>
            <a:endParaRPr lang="en-GB" dirty="0"/>
          </a:p>
        </p:txBody>
      </p:sp>
      <p:sp>
        <p:nvSpPr>
          <p:cNvPr id="3" name="Content Placeholder 2"/>
          <p:cNvSpPr>
            <a:spLocks noGrp="1"/>
          </p:cNvSpPr>
          <p:nvPr>
            <p:ph idx="1"/>
          </p:nvPr>
        </p:nvSpPr>
        <p:spPr>
          <a:xfrm>
            <a:off x="457200" y="1412776"/>
            <a:ext cx="8229600" cy="5064224"/>
          </a:xfrm>
        </p:spPr>
        <p:txBody>
          <a:bodyPr>
            <a:noAutofit/>
          </a:bodyPr>
          <a:lstStyle/>
          <a:p>
            <a:r>
              <a:rPr lang="en-GB" sz="1800" b="1" dirty="0"/>
              <a:t>In-between In-service 1 &amp; 2</a:t>
            </a:r>
          </a:p>
          <a:p>
            <a:pPr lvl="0"/>
            <a:r>
              <a:rPr lang="en-GB" sz="1800" dirty="0"/>
              <a:t>Visit to Westcott infants ‘anything is possible’ </a:t>
            </a:r>
          </a:p>
          <a:p>
            <a:pPr lvl="0"/>
            <a:r>
              <a:rPr lang="en-GB" sz="1800" dirty="0" smtClean="0"/>
              <a:t>Staff training </a:t>
            </a:r>
            <a:r>
              <a:rPr lang="en-GB" sz="1800" dirty="0"/>
              <a:t>sessions on Blooms taxonomy, </a:t>
            </a:r>
            <a:r>
              <a:rPr lang="en-GB" sz="1800" dirty="0" smtClean="0"/>
              <a:t>Learning Objectives </a:t>
            </a:r>
            <a:r>
              <a:rPr lang="en-GB" sz="1800" dirty="0"/>
              <a:t>and Success </a:t>
            </a:r>
            <a:r>
              <a:rPr lang="en-GB" sz="1800" dirty="0" smtClean="0"/>
              <a:t>Criteria</a:t>
            </a:r>
            <a:endParaRPr lang="en-GB" sz="1800" dirty="0"/>
          </a:p>
          <a:p>
            <a:endParaRPr lang="en-GB" sz="1800" b="1" dirty="0" smtClean="0"/>
          </a:p>
          <a:p>
            <a:r>
              <a:rPr lang="en-GB" sz="1800" b="1" dirty="0" smtClean="0"/>
              <a:t>Staff </a:t>
            </a:r>
            <a:r>
              <a:rPr lang="en-GB" sz="1800" b="1" dirty="0"/>
              <a:t>INSET </a:t>
            </a:r>
            <a:r>
              <a:rPr lang="en-GB" sz="1800" b="1" dirty="0" smtClean="0"/>
              <a:t>Day 2</a:t>
            </a:r>
            <a:endParaRPr lang="en-GB" sz="1800" b="1" dirty="0"/>
          </a:p>
          <a:p>
            <a:pPr lvl="0"/>
            <a:r>
              <a:rPr lang="en-GB" sz="1800" dirty="0" smtClean="0">
                <a:solidFill>
                  <a:srgbClr val="FF0000"/>
                </a:solidFill>
              </a:rPr>
              <a:t>Key/Basic skills </a:t>
            </a:r>
            <a:r>
              <a:rPr lang="en-GB" sz="1800" dirty="0" smtClean="0"/>
              <a:t>children </a:t>
            </a:r>
            <a:r>
              <a:rPr lang="en-GB" sz="1800" u="sng" dirty="0" smtClean="0"/>
              <a:t>must </a:t>
            </a:r>
            <a:r>
              <a:rPr lang="en-GB" sz="1800" dirty="0" smtClean="0"/>
              <a:t>know (teachers call these Non-Negotiables)</a:t>
            </a:r>
            <a:endParaRPr lang="en-GB" sz="1800" dirty="0"/>
          </a:p>
          <a:p>
            <a:pPr lvl="0"/>
            <a:r>
              <a:rPr lang="en-GB" sz="1800" dirty="0"/>
              <a:t>Pupil Attitudes to Learning – </a:t>
            </a:r>
            <a:r>
              <a:rPr lang="en-GB" sz="1800" dirty="0">
                <a:solidFill>
                  <a:srgbClr val="FF0000"/>
                </a:solidFill>
              </a:rPr>
              <a:t>BRIGHT</a:t>
            </a:r>
            <a:r>
              <a:rPr lang="en-GB" sz="1800" dirty="0"/>
              <a:t> (Action research with Westcott infants.)</a:t>
            </a:r>
          </a:p>
          <a:p>
            <a:pPr lvl="0"/>
            <a:r>
              <a:rPr lang="en-GB" sz="1800" dirty="0"/>
              <a:t>Defining the Curriculum </a:t>
            </a:r>
            <a:r>
              <a:rPr lang="en-GB" sz="1800" dirty="0" smtClean="0"/>
              <a:t>Drivers.</a:t>
            </a:r>
            <a:endParaRPr lang="en-GB" sz="1800" dirty="0"/>
          </a:p>
          <a:p>
            <a:pPr lvl="0"/>
            <a:r>
              <a:rPr lang="en-GB" sz="1800" dirty="0"/>
              <a:t>More time spent planning</a:t>
            </a:r>
          </a:p>
          <a:p>
            <a:endParaRPr lang="en-GB" sz="1800" b="1" dirty="0" smtClean="0"/>
          </a:p>
          <a:p>
            <a:r>
              <a:rPr lang="en-GB" sz="1800" b="1" dirty="0" smtClean="0"/>
              <a:t>Staff </a:t>
            </a:r>
            <a:r>
              <a:rPr lang="en-GB" sz="1800" b="1" dirty="0"/>
              <a:t>INSET </a:t>
            </a:r>
            <a:r>
              <a:rPr lang="en-GB" sz="1800" b="1" dirty="0" smtClean="0"/>
              <a:t>Day 3 </a:t>
            </a:r>
            <a:r>
              <a:rPr lang="en-GB" sz="1800" b="1" dirty="0"/>
              <a:t>(morning only)</a:t>
            </a:r>
          </a:p>
          <a:p>
            <a:pPr lvl="0"/>
            <a:r>
              <a:rPr lang="en-GB" sz="1800" dirty="0"/>
              <a:t>Planning finished in teams</a:t>
            </a:r>
          </a:p>
          <a:p>
            <a:pPr lvl="0"/>
            <a:r>
              <a:rPr lang="en-GB" sz="1800" dirty="0"/>
              <a:t>Overview of topics created, pupil journey through school mapped</a:t>
            </a:r>
            <a:r>
              <a:rPr lang="en-GB" sz="1800" dirty="0" smtClean="0"/>
              <a:t>.</a:t>
            </a:r>
          </a:p>
          <a:p>
            <a:pPr lvl="0"/>
            <a:r>
              <a:rPr lang="en-GB" sz="1800" dirty="0" smtClean="0"/>
              <a:t>Discussion about predetermined spelling lists.</a:t>
            </a:r>
            <a:endParaRPr lang="en-GB" sz="1800" dirty="0"/>
          </a:p>
        </p:txBody>
      </p:sp>
    </p:spTree>
    <p:extLst>
      <p:ext uri="{BB962C8B-B14F-4D97-AF65-F5344CB8AC3E}">
        <p14:creationId xmlns:p14="http://schemas.microsoft.com/office/powerpoint/2010/main" val="2946509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12" y="188640"/>
            <a:ext cx="8229600" cy="990600"/>
          </a:xfrm>
        </p:spPr>
        <p:txBody>
          <a:bodyPr/>
          <a:lstStyle/>
          <a:p>
            <a:r>
              <a:rPr lang="en-GB" dirty="0" smtClean="0"/>
              <a:t>The Curriculum Drivers</a:t>
            </a:r>
            <a:endParaRPr lang="en-GB" dirty="0"/>
          </a:p>
        </p:txBody>
      </p:sp>
      <p:pic>
        <p:nvPicPr>
          <p:cNvPr id="1026" name="Picture 2" descr="Curric + Drivers"/>
          <p:cNvPicPr>
            <a:picLocks noChangeAspect="1" noChangeArrowheads="1"/>
          </p:cNvPicPr>
          <p:nvPr/>
        </p:nvPicPr>
        <p:blipFill>
          <a:blip r:embed="rId2">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1187624" y="1300852"/>
            <a:ext cx="7200800" cy="5395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778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Drivers Explained</a:t>
            </a:r>
            <a:endParaRPr lang="en-GB" dirty="0"/>
          </a:p>
        </p:txBody>
      </p:sp>
      <p:sp>
        <p:nvSpPr>
          <p:cNvPr id="3" name="Content Placeholder 2"/>
          <p:cNvSpPr>
            <a:spLocks noGrp="1"/>
          </p:cNvSpPr>
          <p:nvPr>
            <p:ph idx="1"/>
          </p:nvPr>
        </p:nvSpPr>
        <p:spPr/>
        <p:txBody>
          <a:bodyPr/>
          <a:lstStyle/>
          <a:p>
            <a:pPr marL="0" indent="0">
              <a:buNone/>
            </a:pPr>
            <a:r>
              <a:rPr lang="en-US" dirty="0"/>
              <a:t>Our drivers are areas that we value as a school; they give focus to learning opportunities and are embedded throughout teaching and learning, developing the child as a whole.</a:t>
            </a:r>
            <a:endParaRPr lang="en-GB" dirty="0"/>
          </a:p>
          <a:p>
            <a:endParaRPr lang="en-GB" dirty="0"/>
          </a:p>
        </p:txBody>
      </p:sp>
    </p:spTree>
    <p:extLst>
      <p:ext uri="{BB962C8B-B14F-4D97-AF65-F5344CB8AC3E}">
        <p14:creationId xmlns:p14="http://schemas.microsoft.com/office/powerpoint/2010/main" val="1991598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Thinking Skills</a:t>
            </a:r>
            <a:endParaRPr lang="en-GB" dirty="0"/>
          </a:p>
        </p:txBody>
      </p:sp>
      <p:sp>
        <p:nvSpPr>
          <p:cNvPr id="3" name="Content Placeholder 2"/>
          <p:cNvSpPr>
            <a:spLocks noGrp="1"/>
          </p:cNvSpPr>
          <p:nvPr>
            <p:ph idx="1"/>
          </p:nvPr>
        </p:nvSpPr>
        <p:spPr/>
        <p:txBody>
          <a:bodyPr/>
          <a:lstStyle/>
          <a:p>
            <a:pPr marL="0" indent="0" eaLnBrk="0">
              <a:buNone/>
            </a:pPr>
            <a:r>
              <a:rPr lang="en-US" dirty="0" smtClean="0"/>
              <a:t>At </a:t>
            </a:r>
            <a:r>
              <a:rPr lang="en-US" dirty="0"/>
              <a:t>Woodley CofE we believe that higher order thinking skills are fundamental to success with learning but also for success in later life. We believe that pupil led enquiry is key to developing these skills.</a:t>
            </a:r>
            <a:endParaRPr lang="en-GB" dirty="0"/>
          </a:p>
          <a:p>
            <a:pPr eaLnBrk="0"/>
            <a:endParaRPr lang="en-US" dirty="0" smtClean="0"/>
          </a:p>
          <a:p>
            <a:pPr marL="0" indent="0" eaLnBrk="0">
              <a:buNone/>
            </a:pPr>
            <a:r>
              <a:rPr lang="en-US" dirty="0" smtClean="0"/>
              <a:t>Through </a:t>
            </a:r>
            <a:r>
              <a:rPr lang="en-US" dirty="0"/>
              <a:t>a range of engaging stimuli pupils are encouraged to investigate lines of enquiry through their own questioning.</a:t>
            </a:r>
            <a:endParaRPr lang="en-GB" dirty="0"/>
          </a:p>
          <a:p>
            <a:endParaRPr lang="en-GB" dirty="0"/>
          </a:p>
        </p:txBody>
      </p:sp>
    </p:spTree>
    <p:extLst>
      <p:ext uri="{BB962C8B-B14F-4D97-AF65-F5344CB8AC3E}">
        <p14:creationId xmlns:p14="http://schemas.microsoft.com/office/powerpoint/2010/main" val="2054926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SMSC &amp; Well-Being</a:t>
            </a:r>
            <a:endParaRPr lang="en-GB" dirty="0"/>
          </a:p>
        </p:txBody>
      </p:sp>
      <p:sp>
        <p:nvSpPr>
          <p:cNvPr id="3" name="Content Placeholder 2"/>
          <p:cNvSpPr>
            <a:spLocks noGrp="1"/>
          </p:cNvSpPr>
          <p:nvPr>
            <p:ph idx="1"/>
          </p:nvPr>
        </p:nvSpPr>
        <p:spPr/>
        <p:txBody>
          <a:bodyPr/>
          <a:lstStyle/>
          <a:p>
            <a:pPr marL="0" indent="0" eaLnBrk="0">
              <a:buNone/>
            </a:pPr>
            <a:r>
              <a:rPr lang="en-US" dirty="0" smtClean="0"/>
              <a:t>At </a:t>
            </a:r>
            <a:r>
              <a:rPr lang="en-US" dirty="0"/>
              <a:t>Woodley CofE we believe that children learn best when they feel secure, valued and confident to talk about their beliefs and feelings. All members of the school community are equally respected.</a:t>
            </a:r>
            <a:endParaRPr lang="en-GB" dirty="0"/>
          </a:p>
          <a:p>
            <a:pPr marL="0" indent="0">
              <a:buNone/>
            </a:pPr>
            <a:endParaRPr lang="en-GB" dirty="0"/>
          </a:p>
        </p:txBody>
      </p:sp>
    </p:spTree>
    <p:extLst>
      <p:ext uri="{BB962C8B-B14F-4D97-AF65-F5344CB8AC3E}">
        <p14:creationId xmlns:p14="http://schemas.microsoft.com/office/powerpoint/2010/main" val="586255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Arts</a:t>
            </a:r>
            <a:endParaRPr lang="en-GB" dirty="0"/>
          </a:p>
        </p:txBody>
      </p:sp>
      <p:sp>
        <p:nvSpPr>
          <p:cNvPr id="3" name="Content Placeholder 2"/>
          <p:cNvSpPr>
            <a:spLocks noGrp="1"/>
          </p:cNvSpPr>
          <p:nvPr>
            <p:ph idx="1"/>
          </p:nvPr>
        </p:nvSpPr>
        <p:spPr/>
        <p:txBody>
          <a:bodyPr/>
          <a:lstStyle/>
          <a:p>
            <a:pPr marL="0" indent="0" eaLnBrk="0">
              <a:buNone/>
            </a:pPr>
            <a:r>
              <a:rPr lang="en-US" dirty="0" smtClean="0"/>
              <a:t>At </a:t>
            </a:r>
            <a:r>
              <a:rPr lang="en-US" dirty="0"/>
              <a:t>Woodley CofE we believe that the Arts are vital in developing confidence, creativity and individuality.</a:t>
            </a:r>
            <a:endParaRPr lang="en-GB" dirty="0"/>
          </a:p>
          <a:p>
            <a:endParaRPr lang="en-GB" dirty="0"/>
          </a:p>
        </p:txBody>
      </p:sp>
    </p:spTree>
    <p:extLst>
      <p:ext uri="{BB962C8B-B14F-4D97-AF65-F5344CB8AC3E}">
        <p14:creationId xmlns:p14="http://schemas.microsoft.com/office/powerpoint/2010/main" val="3377969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Technology</a:t>
            </a:r>
            <a:endParaRPr lang="en-GB" dirty="0"/>
          </a:p>
        </p:txBody>
      </p:sp>
      <p:sp>
        <p:nvSpPr>
          <p:cNvPr id="3" name="Content Placeholder 2"/>
          <p:cNvSpPr>
            <a:spLocks noGrp="1"/>
          </p:cNvSpPr>
          <p:nvPr>
            <p:ph idx="1"/>
          </p:nvPr>
        </p:nvSpPr>
        <p:spPr/>
        <p:txBody>
          <a:bodyPr/>
          <a:lstStyle/>
          <a:p>
            <a:pPr marL="0" indent="0" eaLnBrk="0">
              <a:buNone/>
            </a:pPr>
            <a:r>
              <a:rPr lang="en-US" dirty="0"/>
              <a:t>At Woodley CofE we believe that children should develop the skills to innovatively use technology at home and at school for both social and learning purposes. They should have a keen awareness of they use technology to ensure their own safety, health and well-being.</a:t>
            </a:r>
            <a:endParaRPr lang="en-GB" dirty="0"/>
          </a:p>
          <a:p>
            <a:pPr marL="0" indent="0" eaLnBrk="0">
              <a:buNone/>
            </a:pPr>
            <a:endParaRPr lang="en-GB" dirty="0"/>
          </a:p>
          <a:p>
            <a:pPr marL="0" indent="0" eaLnBrk="0">
              <a:buNone/>
            </a:pPr>
            <a:r>
              <a:rPr lang="en-US" dirty="0"/>
              <a:t>We recognise that technology is a part of our children's natural environment and embrace a wide range of technology as an essential tool for learning.</a:t>
            </a:r>
            <a:endParaRPr lang="en-GB" dirty="0"/>
          </a:p>
          <a:p>
            <a:endParaRPr lang="en-GB" dirty="0"/>
          </a:p>
        </p:txBody>
      </p:sp>
    </p:spTree>
    <p:extLst>
      <p:ext uri="{BB962C8B-B14F-4D97-AF65-F5344CB8AC3E}">
        <p14:creationId xmlns:p14="http://schemas.microsoft.com/office/powerpoint/2010/main" val="622532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54</TotalTime>
  <Words>611</Words>
  <Application>Microsoft Office PowerPoint</Application>
  <PresentationFormat>On-screen Show (4:3)</PresentationFormat>
  <Paragraphs>58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Woodley CofE</vt:lpstr>
      <vt:lpstr>The Journey so far… </vt:lpstr>
      <vt:lpstr>The Journey so far… </vt:lpstr>
      <vt:lpstr>The Curriculum Drivers</vt:lpstr>
      <vt:lpstr>The Drivers Explained</vt:lpstr>
      <vt:lpstr>Thinking Skills</vt:lpstr>
      <vt:lpstr>SMSC &amp; Well-Being</vt:lpstr>
      <vt:lpstr>The Arts</vt:lpstr>
      <vt:lpstr>Technology</vt:lpstr>
      <vt:lpstr>Real &amp; Practical</vt:lpstr>
      <vt:lpstr>Basic\Key Skills (Non-Negotiables)</vt:lpstr>
      <vt:lpstr>BRIGHT Learners</vt:lpstr>
      <vt:lpstr>How the planning is coming together!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Woodley CofE</dc:title>
  <dc:creator>Colin Blakely</dc:creator>
  <cp:lastModifiedBy>Tracy Graham</cp:lastModifiedBy>
  <cp:revision>31</cp:revision>
  <dcterms:created xsi:type="dcterms:W3CDTF">2014-07-02T19:18:49Z</dcterms:created>
  <dcterms:modified xsi:type="dcterms:W3CDTF">2014-07-07T14:04:09Z</dcterms:modified>
</cp:coreProperties>
</file>