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50"/>
  </p:notesMasterIdLst>
  <p:handoutMasterIdLst>
    <p:handoutMasterId r:id="rId51"/>
  </p:handoutMasterIdLst>
  <p:sldIdLst>
    <p:sldId id="256" r:id="rId2"/>
    <p:sldId id="337" r:id="rId3"/>
    <p:sldId id="338" r:id="rId4"/>
    <p:sldId id="257" r:id="rId5"/>
    <p:sldId id="259" r:id="rId6"/>
    <p:sldId id="310" r:id="rId7"/>
    <p:sldId id="296" r:id="rId8"/>
    <p:sldId id="260" r:id="rId9"/>
    <p:sldId id="311" r:id="rId10"/>
    <p:sldId id="262" r:id="rId11"/>
    <p:sldId id="333" r:id="rId12"/>
    <p:sldId id="264" r:id="rId13"/>
    <p:sldId id="315" r:id="rId14"/>
    <p:sldId id="316" r:id="rId15"/>
    <p:sldId id="268" r:id="rId16"/>
    <p:sldId id="317" r:id="rId17"/>
    <p:sldId id="314" r:id="rId18"/>
    <p:sldId id="281" r:id="rId19"/>
    <p:sldId id="283" r:id="rId20"/>
    <p:sldId id="313" r:id="rId21"/>
    <p:sldId id="322" r:id="rId22"/>
    <p:sldId id="323" r:id="rId23"/>
    <p:sldId id="324" r:id="rId24"/>
    <p:sldId id="325" r:id="rId25"/>
    <p:sldId id="326" r:id="rId26"/>
    <p:sldId id="327" r:id="rId27"/>
    <p:sldId id="312" r:id="rId28"/>
    <p:sldId id="298" r:id="rId29"/>
    <p:sldId id="335" r:id="rId30"/>
    <p:sldId id="328" r:id="rId31"/>
    <p:sldId id="336" r:id="rId32"/>
    <p:sldId id="300" r:id="rId33"/>
    <p:sldId id="301" r:id="rId34"/>
    <p:sldId id="302" r:id="rId35"/>
    <p:sldId id="304" r:id="rId36"/>
    <p:sldId id="309" r:id="rId37"/>
    <p:sldId id="340" r:id="rId38"/>
    <p:sldId id="341" r:id="rId39"/>
    <p:sldId id="342" r:id="rId40"/>
    <p:sldId id="343" r:id="rId41"/>
    <p:sldId id="344" r:id="rId42"/>
    <p:sldId id="346" r:id="rId43"/>
    <p:sldId id="329" r:id="rId44"/>
    <p:sldId id="330" r:id="rId45"/>
    <p:sldId id="331" r:id="rId46"/>
    <p:sldId id="345" r:id="rId47"/>
    <p:sldId id="299" r:id="rId48"/>
    <p:sldId id="332" r:id="rId4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34" autoAdjust="0"/>
    <p:restoredTop sz="94660"/>
  </p:normalViewPr>
  <p:slideViewPr>
    <p:cSldViewPr>
      <p:cViewPr varScale="1">
        <p:scale>
          <a:sx n="73" d="100"/>
          <a:sy n="73" d="100"/>
        </p:scale>
        <p:origin x="104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6D47EA8-60EF-4016-B98A-DB6337485509}"/>
    <pc:docChg chg="modSld">
      <pc:chgData name="" userId="" providerId="" clId="Web-{A6D47EA8-60EF-4016-B98A-DB6337485509}" dt="2018-03-04T14:54:17.979" v="0"/>
      <pc:docMkLst>
        <pc:docMk/>
      </pc:docMkLst>
      <pc:sldChg chg="modSp">
        <pc:chgData name="" userId="" providerId="" clId="Web-{A6D47EA8-60EF-4016-B98A-DB6337485509}" dt="2018-03-04T14:54:17.979" v="0"/>
        <pc:sldMkLst>
          <pc:docMk/>
          <pc:sldMk cId="0" sldId="257"/>
        </pc:sldMkLst>
        <pc:spChg chg="mod">
          <ac:chgData name="" userId="" providerId="" clId="Web-{A6D47EA8-60EF-4016-B98A-DB6337485509}" dt="2018-03-04T14:54:17.979" v="0"/>
          <ac:spMkLst>
            <pc:docMk/>
            <pc:sldMk cId="0" sldId="257"/>
            <ac:spMk id="307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49507"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49508"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49509"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CF35EB-F195-4BA4-873F-12B6853610C4}" type="slidenum">
              <a:rPr lang="en-GB"/>
              <a:pPr/>
              <a:t>‹#›</a:t>
            </a:fld>
            <a:endParaRPr lang="en-GB"/>
          </a:p>
        </p:txBody>
      </p:sp>
    </p:spTree>
    <p:extLst>
      <p:ext uri="{BB962C8B-B14F-4D97-AF65-F5344CB8AC3E}">
        <p14:creationId xmlns:p14="http://schemas.microsoft.com/office/powerpoint/2010/main" val="3228901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14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5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15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95BA13-68BA-468F-9AFA-076ED6C00595}" type="slidenum">
              <a:rPr lang="en-GB"/>
              <a:pPr/>
              <a:t>‹#›</a:t>
            </a:fld>
            <a:endParaRPr lang="en-GB"/>
          </a:p>
        </p:txBody>
      </p:sp>
    </p:spTree>
    <p:extLst>
      <p:ext uri="{BB962C8B-B14F-4D97-AF65-F5344CB8AC3E}">
        <p14:creationId xmlns:p14="http://schemas.microsoft.com/office/powerpoint/2010/main" val="32715320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C1C20-C4ED-47C5-84CF-5DFDB52A798C}" type="slidenum">
              <a:rPr lang="en-GB"/>
              <a:pPr/>
              <a:t>9</a:t>
            </a:fld>
            <a:endParaRPr lang="en-GB"/>
          </a:p>
        </p:txBody>
      </p:sp>
      <p:sp>
        <p:nvSpPr>
          <p:cNvPr id="251906" name="Rectangle 2"/>
          <p:cNvSpPr>
            <a:spLocks noGrp="1" noRot="1" noChangeAspect="1" noChangeArrowheads="1" noTextEdit="1"/>
          </p:cNvSpPr>
          <p:nvPr>
            <p:ph type="sldImg"/>
          </p:nvPr>
        </p:nvSpPr>
        <p:spPr>
          <a:xfrm>
            <a:off x="919163" y="744538"/>
            <a:ext cx="4960937" cy="3722687"/>
          </a:xfrm>
          <a:ln/>
        </p:spPr>
      </p:sp>
      <p:sp>
        <p:nvSpPr>
          <p:cNvPr id="251907" name="Rectangle 3"/>
          <p:cNvSpPr>
            <a:spLocks noGrp="1" noChangeArrowheads="1"/>
          </p:cNvSpPr>
          <p:nvPr>
            <p:ph type="body" idx="1"/>
          </p:nvPr>
        </p:nvSpPr>
        <p:spPr/>
        <p:txBody>
          <a:bodyPr/>
          <a:lstStyle/>
          <a:p>
            <a:r>
              <a:rPr lang="en-GB"/>
              <a:t>Each of these past papers has included </a:t>
            </a:r>
          </a:p>
          <a:p>
            <a:endParaRPr lang="en-GB"/>
          </a:p>
          <a:p>
            <a:r>
              <a:rPr lang="en-GB"/>
              <a:t>     A  typical non-fiction text, of the sort found in reference  </a:t>
            </a:r>
          </a:p>
          <a:p>
            <a:r>
              <a:rPr lang="en-GB"/>
              <a:t>       books. </a:t>
            </a:r>
          </a:p>
          <a:p>
            <a:pPr lvl="1"/>
            <a:endParaRPr lang="en-GB"/>
          </a:p>
          <a:p>
            <a:r>
              <a:rPr lang="en-GB"/>
              <a:t>    An information text often presenting different people’s   </a:t>
            </a:r>
          </a:p>
          <a:p>
            <a:r>
              <a:rPr lang="en-GB"/>
              <a:t>     viewpoints or skills/ attitudes needed illustrated with    </a:t>
            </a:r>
          </a:p>
          <a:p>
            <a:r>
              <a:rPr lang="en-GB"/>
              <a:t>     photographs and maps.</a:t>
            </a:r>
          </a:p>
          <a:p>
            <a:endParaRPr lang="en-GB"/>
          </a:p>
          <a:p>
            <a:r>
              <a:rPr lang="en-GB"/>
              <a:t>    A text which involves sustained reading - </a:t>
            </a:r>
          </a:p>
          <a:p>
            <a:endParaRPr lang="en-GB"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BB9B1-2E51-499C-870E-D5C9C90F2CE3}" type="slidenum">
              <a:rPr lang="en-GB"/>
              <a:pPr/>
              <a:t>10</a:t>
            </a:fld>
            <a:endParaRPr lang="en-GB"/>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GB"/>
          </a:p>
          <a:p>
            <a:r>
              <a:rPr lang="en-GB" sz="1400"/>
              <a:t>AF1 is not explicitly separately assessed at KS2   -</a:t>
            </a:r>
          </a:p>
          <a:p>
            <a:endParaRPr lang="en-GB" sz="1400"/>
          </a:p>
          <a:p>
            <a:r>
              <a:rPr lang="en-GB" sz="1400"/>
              <a:t>Let’s look at how these Focuses are assessed by looking at an actual paper </a:t>
            </a:r>
          </a:p>
          <a:p>
            <a:endParaRPr lang="en-GB" sz="1400"/>
          </a:p>
          <a:p>
            <a:r>
              <a:rPr lang="en-GB" sz="1400"/>
              <a:t>Within your pack you have the 2006 ‘Heartbeat’ reading booklet and question paper  (please can I have them back at the end)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8AF06-3546-48DC-AEAF-78100DCD2948}" type="slidenum">
              <a:rPr lang="en-GB"/>
              <a:pPr/>
              <a:t>12</a:t>
            </a:fld>
            <a:endParaRPr lang="en-GB"/>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GB" sz="1400"/>
              <a:t>So lets look at each assessment focus in more detail</a:t>
            </a:r>
          </a:p>
          <a:p>
            <a:endParaRPr lang="en-GB" sz="1400"/>
          </a:p>
          <a:p>
            <a:r>
              <a:rPr lang="en-GB" sz="1400"/>
              <a:t>AF2  - straight retrieval</a:t>
            </a:r>
          </a:p>
          <a:p>
            <a:endParaRPr lang="en-GB"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1E6EE-F516-44DA-88BF-2B65C9B4ED6D}" type="slidenum">
              <a:rPr lang="en-GB"/>
              <a:pPr/>
              <a:t>15</a:t>
            </a:fld>
            <a:endParaRPr lang="en-GB"/>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GB" sz="1400"/>
          </a:p>
          <a:p>
            <a:r>
              <a:rPr lang="en-GB" sz="1400"/>
              <a:t>At first glance these questions seem to address AF2 but you can see from the slide that both AF2 and AF3</a:t>
            </a:r>
          </a:p>
          <a:p>
            <a:endParaRPr lang="en-GB" sz="1400"/>
          </a:p>
          <a:p>
            <a:r>
              <a:rPr lang="en-GB" sz="1400"/>
              <a:t>So let’s see where ‘deduction’ or ‘inference’ fits 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5505B8-E3DF-4D28-BFF9-5070E4A93FDC}" type="slidenum">
              <a:rPr lang="en-GB" smtClean="0"/>
              <a:pPr/>
              <a:t>‹#›</a:t>
            </a:fld>
            <a:endParaRPr lang="en-GB"/>
          </a:p>
        </p:txBody>
      </p:sp>
    </p:spTree>
    <p:extLst>
      <p:ext uri="{BB962C8B-B14F-4D97-AF65-F5344CB8AC3E}">
        <p14:creationId xmlns:p14="http://schemas.microsoft.com/office/powerpoint/2010/main" val="313153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2E493B-7BFF-447D-965B-FD54493C69E3}" type="slidenum">
              <a:rPr lang="en-GB" smtClean="0"/>
              <a:pPr/>
              <a:t>‹#›</a:t>
            </a:fld>
            <a:endParaRPr lang="en-GB"/>
          </a:p>
        </p:txBody>
      </p:sp>
    </p:spTree>
    <p:extLst>
      <p:ext uri="{BB962C8B-B14F-4D97-AF65-F5344CB8AC3E}">
        <p14:creationId xmlns:p14="http://schemas.microsoft.com/office/powerpoint/2010/main" val="155625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9A913-1A5B-4491-8B8B-954B641211EB}" type="slidenum">
              <a:rPr lang="en-GB" smtClean="0"/>
              <a:pPr/>
              <a:t>‹#›</a:t>
            </a:fld>
            <a:endParaRPr lang="en-GB"/>
          </a:p>
        </p:txBody>
      </p:sp>
    </p:spTree>
    <p:extLst>
      <p:ext uri="{BB962C8B-B14F-4D97-AF65-F5344CB8AC3E}">
        <p14:creationId xmlns:p14="http://schemas.microsoft.com/office/powerpoint/2010/main" val="21154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B3225-E860-412C-80AF-88BAB9E9FDE8}" type="slidenum">
              <a:rPr lang="en-GB" smtClean="0"/>
              <a:pPr/>
              <a:t>‹#›</a:t>
            </a:fld>
            <a:endParaRPr lang="en-GB"/>
          </a:p>
        </p:txBody>
      </p:sp>
    </p:spTree>
    <p:extLst>
      <p:ext uri="{BB962C8B-B14F-4D97-AF65-F5344CB8AC3E}">
        <p14:creationId xmlns:p14="http://schemas.microsoft.com/office/powerpoint/2010/main" val="234659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4D186-34F0-441B-9137-E4FEC01ADEB2}" type="slidenum">
              <a:rPr lang="en-GB" smtClean="0"/>
              <a:pPr/>
              <a:t>‹#›</a:t>
            </a:fld>
            <a:endParaRPr lang="en-GB"/>
          </a:p>
        </p:txBody>
      </p:sp>
    </p:spTree>
    <p:extLst>
      <p:ext uri="{BB962C8B-B14F-4D97-AF65-F5344CB8AC3E}">
        <p14:creationId xmlns:p14="http://schemas.microsoft.com/office/powerpoint/2010/main" val="365797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7F5035-80B8-4712-BD70-598039C1579D}" type="slidenum">
              <a:rPr lang="en-GB" smtClean="0"/>
              <a:pPr/>
              <a:t>‹#›</a:t>
            </a:fld>
            <a:endParaRPr lang="en-GB"/>
          </a:p>
        </p:txBody>
      </p:sp>
    </p:spTree>
    <p:extLst>
      <p:ext uri="{BB962C8B-B14F-4D97-AF65-F5344CB8AC3E}">
        <p14:creationId xmlns:p14="http://schemas.microsoft.com/office/powerpoint/2010/main" val="76888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1ABDB2-E693-466E-A84C-797A66B2C753}" type="slidenum">
              <a:rPr lang="en-GB" smtClean="0"/>
              <a:pPr/>
              <a:t>‹#›</a:t>
            </a:fld>
            <a:endParaRPr lang="en-GB"/>
          </a:p>
        </p:txBody>
      </p:sp>
    </p:spTree>
    <p:extLst>
      <p:ext uri="{BB962C8B-B14F-4D97-AF65-F5344CB8AC3E}">
        <p14:creationId xmlns:p14="http://schemas.microsoft.com/office/powerpoint/2010/main" val="273876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025C00-9BA8-48EB-BBE6-88E73E6C704A}" type="slidenum">
              <a:rPr lang="en-GB" smtClean="0"/>
              <a:pPr/>
              <a:t>‹#›</a:t>
            </a:fld>
            <a:endParaRPr lang="en-GB"/>
          </a:p>
        </p:txBody>
      </p:sp>
    </p:spTree>
    <p:extLst>
      <p:ext uri="{BB962C8B-B14F-4D97-AF65-F5344CB8AC3E}">
        <p14:creationId xmlns:p14="http://schemas.microsoft.com/office/powerpoint/2010/main" val="394921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911664-88DC-4C30-8207-989AB0C273EF}" type="slidenum">
              <a:rPr lang="en-GB" smtClean="0"/>
              <a:pPr/>
              <a:t>‹#›</a:t>
            </a:fld>
            <a:endParaRPr lang="en-GB"/>
          </a:p>
        </p:txBody>
      </p:sp>
    </p:spTree>
    <p:extLst>
      <p:ext uri="{BB962C8B-B14F-4D97-AF65-F5344CB8AC3E}">
        <p14:creationId xmlns:p14="http://schemas.microsoft.com/office/powerpoint/2010/main" val="18976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A61649-DCDD-45A8-95F2-F9E665311F44}" type="slidenum">
              <a:rPr lang="en-GB" smtClean="0"/>
              <a:pPr/>
              <a:t>‹#›</a:t>
            </a:fld>
            <a:endParaRPr lang="en-GB"/>
          </a:p>
        </p:txBody>
      </p:sp>
    </p:spTree>
    <p:extLst>
      <p:ext uri="{BB962C8B-B14F-4D97-AF65-F5344CB8AC3E}">
        <p14:creationId xmlns:p14="http://schemas.microsoft.com/office/powerpoint/2010/main" val="200110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01A667-B4A1-4738-9824-FE3C8C1245D1}" type="slidenum">
              <a:rPr lang="en-GB" smtClean="0"/>
              <a:pPr/>
              <a:t>‹#›</a:t>
            </a:fld>
            <a:endParaRPr lang="en-GB"/>
          </a:p>
        </p:txBody>
      </p:sp>
    </p:spTree>
    <p:extLst>
      <p:ext uri="{BB962C8B-B14F-4D97-AF65-F5344CB8AC3E}">
        <p14:creationId xmlns:p14="http://schemas.microsoft.com/office/powerpoint/2010/main" val="293305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607A18-2ED6-43D2-B01E-5A8199891D83}" type="slidenum">
              <a:rPr lang="en-GB" smtClean="0"/>
              <a:pPr/>
              <a:t>‹#›</a:t>
            </a:fld>
            <a:endParaRPr lang="en-GB"/>
          </a:p>
        </p:txBody>
      </p:sp>
    </p:spTree>
    <p:extLst>
      <p:ext uri="{BB962C8B-B14F-4D97-AF65-F5344CB8AC3E}">
        <p14:creationId xmlns:p14="http://schemas.microsoft.com/office/powerpoint/2010/main" val="412778295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532MUvA81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woodleyceprimary.co.uk/website/y6_maths/33611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satshelp@woodley-pri.wokingham.sch.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624" y="2420888"/>
            <a:ext cx="6858000" cy="2387600"/>
          </a:xfrm>
        </p:spPr>
        <p:txBody>
          <a:bodyPr>
            <a:noAutofit/>
          </a:bodyPr>
          <a:lstStyle/>
          <a:p>
            <a:r>
              <a:rPr lang="en-GB" sz="9600" dirty="0" smtClean="0"/>
              <a:t/>
            </a:r>
            <a:br>
              <a:rPr lang="en-GB" sz="9600" dirty="0" smtClean="0"/>
            </a:br>
            <a:r>
              <a:rPr lang="en-GB" sz="9600" dirty="0"/>
              <a:t/>
            </a:r>
            <a:br>
              <a:rPr lang="en-GB" sz="9600" dirty="0"/>
            </a:br>
            <a:r>
              <a:rPr lang="en-GB" sz="9600" dirty="0" smtClean="0"/>
              <a:t>KS2  </a:t>
            </a:r>
            <a:r>
              <a:rPr lang="en-GB" sz="9600" dirty="0"/>
              <a:t>SATs  </a:t>
            </a:r>
            <a:r>
              <a:rPr lang="en-GB" sz="9600" dirty="0" smtClean="0"/>
              <a:t>2019</a:t>
            </a:r>
            <a:endParaRPr lang="en-GB" sz="9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536" y="1124744"/>
            <a:ext cx="8229600" cy="668338"/>
          </a:xfrm>
        </p:spPr>
        <p:txBody>
          <a:bodyPr>
            <a:normAutofit fontScale="90000"/>
          </a:bodyPr>
          <a:lstStyle/>
          <a:p>
            <a:pPr algn="ctr"/>
            <a:r>
              <a:rPr lang="en-GB" sz="3200" b="1" dirty="0"/>
              <a:t>What will your child be tested on?</a:t>
            </a:r>
            <a:br>
              <a:rPr lang="en-GB" sz="3200" b="1" dirty="0"/>
            </a:br>
            <a:endParaRPr lang="en-GB" sz="3200" b="1" dirty="0"/>
          </a:p>
        </p:txBody>
      </p:sp>
      <p:sp>
        <p:nvSpPr>
          <p:cNvPr id="16387" name="Rectangle 3"/>
          <p:cNvSpPr>
            <a:spLocks noGrp="1" noChangeArrowheads="1"/>
          </p:cNvSpPr>
          <p:nvPr>
            <p:ph idx="1"/>
          </p:nvPr>
        </p:nvSpPr>
        <p:spPr>
          <a:xfrm>
            <a:off x="468313" y="2132856"/>
            <a:ext cx="8229600" cy="4206032"/>
          </a:xfrm>
        </p:spPr>
        <p:txBody>
          <a:bodyPr>
            <a:normAutofit/>
          </a:bodyPr>
          <a:lstStyle/>
          <a:p>
            <a:pPr marL="93663" indent="0">
              <a:lnSpc>
                <a:spcPct val="80000"/>
              </a:lnSpc>
              <a:buNone/>
            </a:pPr>
            <a:r>
              <a:rPr lang="en-GB" sz="2400" dirty="0"/>
              <a:t>These are the content domains.  </a:t>
            </a:r>
            <a:endParaRPr lang="en-GB" sz="2400" dirty="0" smtClean="0"/>
          </a:p>
          <a:p>
            <a:pPr marL="93663" indent="0">
              <a:lnSpc>
                <a:spcPct val="80000"/>
              </a:lnSpc>
              <a:buNone/>
            </a:pPr>
            <a:endParaRPr lang="en-GB" sz="2400" dirty="0"/>
          </a:p>
          <a:p>
            <a:pPr marL="379413" indent="-285750">
              <a:lnSpc>
                <a:spcPct val="80000"/>
              </a:lnSpc>
            </a:pPr>
            <a:r>
              <a:rPr lang="en-GB" sz="1800" dirty="0"/>
              <a:t>2a work out the meaning of words from the context</a:t>
            </a:r>
          </a:p>
          <a:p>
            <a:pPr marL="379413" indent="-285750">
              <a:lnSpc>
                <a:spcPct val="80000"/>
              </a:lnSpc>
            </a:pPr>
            <a:r>
              <a:rPr lang="en-GB" sz="1800" dirty="0"/>
              <a:t>2b explain and discuss their understanding of what they have read, drawing inferences and justifying these with evidence</a:t>
            </a:r>
          </a:p>
          <a:p>
            <a:pPr marL="379413" indent="-285750">
              <a:lnSpc>
                <a:spcPct val="80000"/>
              </a:lnSpc>
            </a:pPr>
            <a:r>
              <a:rPr lang="en-GB" sz="1800" dirty="0"/>
              <a:t>2c predict what might happen from details stated and implied</a:t>
            </a:r>
          </a:p>
          <a:p>
            <a:pPr marL="379413" indent="-285750">
              <a:lnSpc>
                <a:spcPct val="80000"/>
              </a:lnSpc>
            </a:pPr>
            <a:r>
              <a:rPr lang="en-GB" sz="1800" dirty="0"/>
              <a:t>2d retrieve information from non-fiction</a:t>
            </a:r>
          </a:p>
          <a:p>
            <a:pPr marL="379413" indent="-285750">
              <a:lnSpc>
                <a:spcPct val="80000"/>
              </a:lnSpc>
            </a:pPr>
            <a:r>
              <a:rPr lang="en-GB" sz="1800" dirty="0"/>
              <a:t>2e summarise main ideas, identifying key details and using quotations for illustration </a:t>
            </a:r>
          </a:p>
          <a:p>
            <a:pPr marL="379413" indent="-285750">
              <a:lnSpc>
                <a:spcPct val="80000"/>
              </a:lnSpc>
            </a:pPr>
            <a:r>
              <a:rPr lang="en-GB" sz="1800" dirty="0"/>
              <a:t>2f evaluate how authors use language, including figurative language, considering the impact on the reader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Changes</a:t>
            </a:r>
          </a:p>
        </p:txBody>
      </p:sp>
      <p:sp>
        <p:nvSpPr>
          <p:cNvPr id="3" name="Content Placeholder 2"/>
          <p:cNvSpPr>
            <a:spLocks noGrp="1"/>
          </p:cNvSpPr>
          <p:nvPr>
            <p:ph idx="1"/>
          </p:nvPr>
        </p:nvSpPr>
        <p:spPr/>
        <p:txBody>
          <a:bodyPr/>
          <a:lstStyle/>
          <a:p>
            <a:r>
              <a:rPr lang="en-GB" dirty="0"/>
              <a:t>There is a much greater focus on understanding individual words (in context).</a:t>
            </a:r>
          </a:p>
          <a:p>
            <a:r>
              <a:rPr lang="en-GB" dirty="0"/>
              <a:t>More developed answers are now required to show understanding.</a:t>
            </a:r>
          </a:p>
        </p:txBody>
      </p:sp>
    </p:spTree>
    <p:extLst>
      <p:ext uri="{BB962C8B-B14F-4D97-AF65-F5344CB8AC3E}">
        <p14:creationId xmlns:p14="http://schemas.microsoft.com/office/powerpoint/2010/main" val="1496284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9"/>
          <p:cNvSpPr>
            <a:spLocks noGrp="1" noChangeArrowheads="1"/>
          </p:cNvSpPr>
          <p:nvPr>
            <p:ph type="title"/>
          </p:nvPr>
        </p:nvSpPr>
        <p:spPr>
          <a:xfrm>
            <a:off x="457200" y="550862"/>
            <a:ext cx="8229600" cy="1139825"/>
          </a:xfrm>
        </p:spPr>
        <p:txBody>
          <a:bodyPr/>
          <a:lstStyle/>
          <a:p>
            <a:r>
              <a:rPr lang="en-GB" sz="2400" b="1" dirty="0"/>
              <a:t>Work out the meaning of words from the context</a:t>
            </a:r>
            <a:r>
              <a:rPr lang="en-GB" sz="1600" dirty="0">
                <a:latin typeface="Verdana" pitchFamily="34" charset="0"/>
              </a:rPr>
              <a:t/>
            </a:r>
            <a:br>
              <a:rPr lang="en-GB" sz="1600" dirty="0">
                <a:latin typeface="Verdana" pitchFamily="34" charset="0"/>
              </a:rPr>
            </a:br>
            <a:endParaRPr lang="en-GB" sz="1600" dirty="0">
              <a:latin typeface="Verdana" pitchFamily="34" charset="0"/>
            </a:endParaRPr>
          </a:p>
        </p:txBody>
      </p:sp>
      <p:pic>
        <p:nvPicPr>
          <p:cNvPr id="3" name="Picture 2"/>
          <p:cNvPicPr>
            <a:picLocks noChangeAspect="1"/>
          </p:cNvPicPr>
          <p:nvPr/>
        </p:nvPicPr>
        <p:blipFill>
          <a:blip r:embed="rId3"/>
          <a:stretch>
            <a:fillRect/>
          </a:stretch>
        </p:blipFill>
        <p:spPr>
          <a:xfrm>
            <a:off x="457200" y="1400175"/>
            <a:ext cx="7067128" cy="3802369"/>
          </a:xfrm>
          <a:prstGeom prst="rect">
            <a:avLst/>
          </a:prstGeom>
        </p:spPr>
      </p:pic>
      <p:pic>
        <p:nvPicPr>
          <p:cNvPr id="4" name="Picture 3"/>
          <p:cNvPicPr>
            <a:picLocks noChangeAspect="1"/>
          </p:cNvPicPr>
          <p:nvPr/>
        </p:nvPicPr>
        <p:blipFill>
          <a:blip r:embed="rId4"/>
          <a:stretch>
            <a:fillRect/>
          </a:stretch>
        </p:blipFill>
        <p:spPr>
          <a:xfrm>
            <a:off x="1907704" y="5370904"/>
            <a:ext cx="6876190" cy="1361905"/>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3663">
              <a:lnSpc>
                <a:spcPct val="80000"/>
              </a:lnSpc>
            </a:pPr>
            <a:r>
              <a:rPr lang="en-GB" sz="2800" dirty="0"/>
              <a:t>Explain and discuss their understanding of what they have read, drawing inferences and justifying these with evidence</a:t>
            </a:r>
          </a:p>
        </p:txBody>
      </p:sp>
      <p:pic>
        <p:nvPicPr>
          <p:cNvPr id="4" name="Picture 3"/>
          <p:cNvPicPr>
            <a:picLocks noChangeAspect="1"/>
          </p:cNvPicPr>
          <p:nvPr/>
        </p:nvPicPr>
        <p:blipFill>
          <a:blip r:embed="rId2"/>
          <a:stretch>
            <a:fillRect/>
          </a:stretch>
        </p:blipFill>
        <p:spPr>
          <a:xfrm>
            <a:off x="490700" y="1981200"/>
            <a:ext cx="6780952" cy="1619048"/>
          </a:xfrm>
          <a:prstGeom prst="rect">
            <a:avLst/>
          </a:prstGeom>
        </p:spPr>
      </p:pic>
      <p:pic>
        <p:nvPicPr>
          <p:cNvPr id="5" name="Picture 4"/>
          <p:cNvPicPr>
            <a:picLocks noChangeAspect="1"/>
          </p:cNvPicPr>
          <p:nvPr/>
        </p:nvPicPr>
        <p:blipFill>
          <a:blip r:embed="rId3"/>
          <a:stretch>
            <a:fillRect/>
          </a:stretch>
        </p:blipFill>
        <p:spPr>
          <a:xfrm>
            <a:off x="2123728" y="3924300"/>
            <a:ext cx="6838095" cy="1761905"/>
          </a:xfrm>
          <a:prstGeom prst="rect">
            <a:avLst/>
          </a:prstGeom>
        </p:spPr>
      </p:pic>
    </p:spTree>
    <p:extLst>
      <p:ext uri="{BB962C8B-B14F-4D97-AF65-F5344CB8AC3E}">
        <p14:creationId xmlns:p14="http://schemas.microsoft.com/office/powerpoint/2010/main" val="482192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3663">
              <a:lnSpc>
                <a:spcPct val="80000"/>
              </a:lnSpc>
            </a:pPr>
            <a:r>
              <a:rPr lang="en-GB" sz="3600" dirty="0"/>
              <a:t>Predict what might happen from details stated and implied</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57199" y="1832992"/>
            <a:ext cx="8313351" cy="4260304"/>
          </a:xfrm>
          <a:prstGeom prst="rect">
            <a:avLst/>
          </a:prstGeom>
        </p:spPr>
      </p:pic>
    </p:spTree>
    <p:extLst>
      <p:ext uri="{BB962C8B-B14F-4D97-AF65-F5344CB8AC3E}">
        <p14:creationId xmlns:p14="http://schemas.microsoft.com/office/powerpoint/2010/main" val="180522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4067175" y="549275"/>
            <a:ext cx="3960813"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5606" name="Text Box 6"/>
          <p:cNvSpPr txBox="1">
            <a:spLocks noChangeArrowheads="1"/>
          </p:cNvSpPr>
          <p:nvPr/>
        </p:nvSpPr>
        <p:spPr bwMode="auto">
          <a:xfrm>
            <a:off x="485655" y="915988"/>
            <a:ext cx="8289925" cy="535531"/>
          </a:xfrm>
          <a:prstGeom prst="rect">
            <a:avLst/>
          </a:prstGeom>
          <a:noFill/>
          <a:ln w="9525">
            <a:noFill/>
            <a:miter lim="800000"/>
            <a:headEnd/>
            <a:tailEnd/>
          </a:ln>
          <a:effectLst/>
        </p:spPr>
        <p:txBody>
          <a:bodyPr wrap="square">
            <a:spAutoFit/>
          </a:bodyPr>
          <a:lstStyle/>
          <a:p>
            <a:pPr marL="379413" indent="-285750">
              <a:lnSpc>
                <a:spcPct val="80000"/>
              </a:lnSpc>
            </a:pPr>
            <a:r>
              <a:rPr lang="en-GB" sz="3600" dirty="0"/>
              <a:t>Retrieve information from non-fiction</a:t>
            </a:r>
          </a:p>
        </p:txBody>
      </p:sp>
      <p:sp>
        <p:nvSpPr>
          <p:cNvPr id="2" name="Content Placeholder 1"/>
          <p:cNvSpPr>
            <a:spLocks noGrp="1"/>
          </p:cNvSpPr>
          <p:nvPr>
            <p:ph idx="1"/>
          </p:nvPr>
        </p:nvSpPr>
        <p:spPr/>
        <p:txBody>
          <a:bodyPr/>
          <a:lstStyle/>
          <a:p>
            <a:endParaRPr lang="en-GB" dirty="0"/>
          </a:p>
        </p:txBody>
      </p:sp>
      <p:pic>
        <p:nvPicPr>
          <p:cNvPr id="3" name="Picture 2"/>
          <p:cNvPicPr>
            <a:picLocks noChangeAspect="1"/>
          </p:cNvPicPr>
          <p:nvPr/>
        </p:nvPicPr>
        <p:blipFill>
          <a:blip r:embed="rId3"/>
          <a:stretch>
            <a:fillRect/>
          </a:stretch>
        </p:blipFill>
        <p:spPr>
          <a:xfrm>
            <a:off x="485655" y="2122390"/>
            <a:ext cx="8373656" cy="4028281"/>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3663">
              <a:lnSpc>
                <a:spcPct val="80000"/>
              </a:lnSpc>
            </a:pPr>
            <a:r>
              <a:rPr lang="en-GB" sz="3200" dirty="0"/>
              <a:t>Summarise main ideas, identifying key details and using quotations for illustration </a:t>
            </a:r>
          </a:p>
        </p:txBody>
      </p:sp>
      <p:pic>
        <p:nvPicPr>
          <p:cNvPr id="4" name="Picture 3"/>
          <p:cNvPicPr>
            <a:picLocks noChangeAspect="1"/>
          </p:cNvPicPr>
          <p:nvPr/>
        </p:nvPicPr>
        <p:blipFill>
          <a:blip r:embed="rId2"/>
          <a:stretch>
            <a:fillRect/>
          </a:stretch>
        </p:blipFill>
        <p:spPr>
          <a:xfrm>
            <a:off x="1547664" y="2060848"/>
            <a:ext cx="5401938" cy="4513012"/>
          </a:xfrm>
          <a:prstGeom prst="rect">
            <a:avLst/>
          </a:prstGeom>
        </p:spPr>
      </p:pic>
    </p:spTree>
    <p:extLst>
      <p:ext uri="{BB962C8B-B14F-4D97-AF65-F5344CB8AC3E}">
        <p14:creationId xmlns:p14="http://schemas.microsoft.com/office/powerpoint/2010/main" val="2914467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3663">
              <a:lnSpc>
                <a:spcPct val="80000"/>
              </a:lnSpc>
            </a:pPr>
            <a:r>
              <a:rPr lang="en-GB" sz="2800" dirty="0"/>
              <a:t>Evaluate how authors use language, including figurative language, considering the impact on the reader</a:t>
            </a:r>
          </a:p>
        </p:txBody>
      </p:sp>
      <p:pic>
        <p:nvPicPr>
          <p:cNvPr id="4" name="Picture 3"/>
          <p:cNvPicPr>
            <a:picLocks noChangeAspect="1"/>
          </p:cNvPicPr>
          <p:nvPr/>
        </p:nvPicPr>
        <p:blipFill>
          <a:blip r:embed="rId2"/>
          <a:stretch>
            <a:fillRect/>
          </a:stretch>
        </p:blipFill>
        <p:spPr>
          <a:xfrm>
            <a:off x="323528" y="2200214"/>
            <a:ext cx="6866667" cy="1942857"/>
          </a:xfrm>
          <a:prstGeom prst="rect">
            <a:avLst/>
          </a:prstGeom>
        </p:spPr>
      </p:pic>
      <p:pic>
        <p:nvPicPr>
          <p:cNvPr id="5" name="Picture 4"/>
          <p:cNvPicPr>
            <a:picLocks noChangeAspect="1"/>
          </p:cNvPicPr>
          <p:nvPr/>
        </p:nvPicPr>
        <p:blipFill>
          <a:blip r:embed="rId3"/>
          <a:stretch>
            <a:fillRect/>
          </a:stretch>
        </p:blipFill>
        <p:spPr>
          <a:xfrm>
            <a:off x="1619672" y="4509120"/>
            <a:ext cx="6761905" cy="1819048"/>
          </a:xfrm>
          <a:prstGeom prst="rect">
            <a:avLst/>
          </a:prstGeom>
        </p:spPr>
      </p:pic>
    </p:spTree>
    <p:extLst>
      <p:ext uri="{BB962C8B-B14F-4D97-AF65-F5344CB8AC3E}">
        <p14:creationId xmlns:p14="http://schemas.microsoft.com/office/powerpoint/2010/main" val="490148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GB" sz="4800" dirty="0"/>
              <a:t>Reading </a:t>
            </a:r>
            <a:r>
              <a:rPr lang="en-GB" sz="4800" dirty="0" smtClean="0"/>
              <a:t>paper</a:t>
            </a:r>
            <a:endParaRPr lang="en-GB" sz="4800" dirty="0"/>
          </a:p>
        </p:txBody>
      </p:sp>
      <p:sp>
        <p:nvSpPr>
          <p:cNvPr id="47109" name="Rectangle 5"/>
          <p:cNvSpPr>
            <a:spLocks noGrp="1" noChangeArrowheads="1"/>
          </p:cNvSpPr>
          <p:nvPr>
            <p:ph idx="1"/>
          </p:nvPr>
        </p:nvSpPr>
        <p:spPr/>
        <p:txBody>
          <a:bodyPr>
            <a:normAutofit/>
          </a:bodyPr>
          <a:lstStyle/>
          <a:p>
            <a:pPr>
              <a:lnSpc>
                <a:spcPct val="80000"/>
              </a:lnSpc>
            </a:pPr>
            <a:r>
              <a:rPr lang="en-GB" sz="2100" dirty="0"/>
              <a:t>The children will have 1 hour to complete the test including reading and answering questions. They should read each text and then answer the questions.</a:t>
            </a:r>
          </a:p>
          <a:p>
            <a:pPr marL="0" lvl="1" indent="0">
              <a:lnSpc>
                <a:spcPct val="80000"/>
              </a:lnSpc>
              <a:buNone/>
            </a:pPr>
            <a:endParaRPr lang="en-GB" sz="2100" b="1" dirty="0"/>
          </a:p>
          <a:p>
            <a:pPr marL="0" lvl="1" indent="0">
              <a:lnSpc>
                <a:spcPct val="80000"/>
              </a:lnSpc>
              <a:buNone/>
            </a:pPr>
            <a:r>
              <a:rPr lang="en-GB" sz="2100" b="1" dirty="0"/>
              <a:t>How to help your child:</a:t>
            </a:r>
            <a:endParaRPr lang="en-GB" sz="2100" dirty="0"/>
          </a:p>
          <a:p>
            <a:pPr marL="0" lvl="1" indent="0">
              <a:lnSpc>
                <a:spcPct val="80000"/>
              </a:lnSpc>
              <a:buNone/>
            </a:pPr>
            <a:r>
              <a:rPr lang="en-GB" sz="2100" dirty="0"/>
              <a:t>When reading with your child </a:t>
            </a:r>
            <a:r>
              <a:rPr lang="en-GB" sz="2100" dirty="0" smtClean="0"/>
              <a:t>ask </a:t>
            </a:r>
            <a:r>
              <a:rPr lang="en-GB" sz="2100" dirty="0"/>
              <a:t>them to:</a:t>
            </a:r>
          </a:p>
          <a:p>
            <a:pPr>
              <a:lnSpc>
                <a:spcPct val="80000"/>
              </a:lnSpc>
            </a:pPr>
            <a:r>
              <a:rPr lang="en-GB" sz="2100" dirty="0"/>
              <a:t>consider all the information</a:t>
            </a:r>
            <a:r>
              <a:rPr lang="en-GB" sz="2100" b="1" dirty="0"/>
              <a:t> </a:t>
            </a:r>
            <a:r>
              <a:rPr lang="en-GB" sz="2100" dirty="0"/>
              <a:t>available</a:t>
            </a:r>
            <a:r>
              <a:rPr lang="en-GB" sz="2100" b="1" dirty="0"/>
              <a:t> </a:t>
            </a:r>
            <a:r>
              <a:rPr lang="en-GB" sz="2100" dirty="0"/>
              <a:t>and find evidence for their answers from several parts of the text.</a:t>
            </a:r>
          </a:p>
          <a:p>
            <a:pPr>
              <a:lnSpc>
                <a:spcPct val="85000"/>
              </a:lnSpc>
            </a:pPr>
            <a:r>
              <a:rPr lang="en-GB" sz="2100" dirty="0"/>
              <a:t>identify the core issues.</a:t>
            </a:r>
          </a:p>
          <a:p>
            <a:pPr>
              <a:lnSpc>
                <a:spcPct val="85000"/>
              </a:lnSpc>
            </a:pPr>
            <a:r>
              <a:rPr lang="en-GB" sz="2100" dirty="0"/>
              <a:t>develop their inferential skills by looking at the information from other perspectives, such as other readers.</a:t>
            </a:r>
          </a:p>
          <a:p>
            <a:pPr>
              <a:lnSpc>
                <a:spcPct val="80000"/>
              </a:lnSpc>
            </a:pPr>
            <a:endParaRPr lang="en-GB"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4294967295"/>
          </p:nvPr>
        </p:nvSpPr>
        <p:spPr>
          <a:xfrm>
            <a:off x="251520" y="548680"/>
            <a:ext cx="8892480" cy="5328245"/>
          </a:xfrm>
        </p:spPr>
        <p:txBody>
          <a:bodyPr>
            <a:normAutofit/>
          </a:bodyPr>
          <a:lstStyle/>
          <a:p>
            <a:pPr marL="0" indent="0">
              <a:lnSpc>
                <a:spcPct val="80000"/>
              </a:lnSpc>
              <a:buNone/>
            </a:pPr>
            <a:r>
              <a:rPr lang="en-GB" sz="2400" b="1" dirty="0"/>
              <a:t>How the questions are marked:</a:t>
            </a:r>
          </a:p>
          <a:p>
            <a:pPr>
              <a:lnSpc>
                <a:spcPct val="80000"/>
              </a:lnSpc>
            </a:pPr>
            <a:r>
              <a:rPr lang="en-GB" sz="2400" dirty="0"/>
              <a:t>The number of marks each question is worth is printed at the side </a:t>
            </a:r>
          </a:p>
          <a:p>
            <a:pPr>
              <a:lnSpc>
                <a:spcPct val="80000"/>
              </a:lnSpc>
            </a:pPr>
            <a:r>
              <a:rPr lang="en-GB" sz="2400" dirty="0"/>
              <a:t>One mark answers can be brief - one word or number </a:t>
            </a:r>
          </a:p>
          <a:p>
            <a:pPr>
              <a:lnSpc>
                <a:spcPct val="80000"/>
              </a:lnSpc>
            </a:pPr>
            <a:r>
              <a:rPr lang="en-GB" sz="2400" dirty="0"/>
              <a:t>Two mark answers will require at least two pieces of information, such as two different phrases, or an answer complete with method </a:t>
            </a:r>
          </a:p>
          <a:p>
            <a:pPr>
              <a:lnSpc>
                <a:spcPct val="80000"/>
              </a:lnSpc>
            </a:pPr>
            <a:r>
              <a:rPr lang="en-GB" sz="2400" dirty="0"/>
              <a:t>Three mark answers need to be thorough. Encourage your child to look for the information, and not to waste time thinking over the one-mark answers </a:t>
            </a:r>
          </a:p>
          <a:p>
            <a:pPr>
              <a:lnSpc>
                <a:spcPct val="80000"/>
              </a:lnSpc>
            </a:pPr>
            <a:r>
              <a:rPr lang="en-GB" sz="2400" dirty="0"/>
              <a:t>Some questions are multi-choice. If s/he doesn't know the answer, s/he can guess and might still get a mark. </a:t>
            </a:r>
          </a:p>
          <a:p>
            <a:pPr>
              <a:lnSpc>
                <a:spcPct val="80000"/>
              </a:lnSpc>
            </a:pPr>
            <a:endParaRPr lang="en-GB" sz="2400" dirty="0"/>
          </a:p>
          <a:p>
            <a:pPr marL="0" indent="0">
              <a:lnSpc>
                <a:spcPct val="80000"/>
              </a:lnSpc>
              <a:buNone/>
            </a:pPr>
            <a:endParaRPr lang="en-GB" sz="2400" dirty="0"/>
          </a:p>
          <a:p>
            <a:pPr marL="0" indent="0">
              <a:lnSpc>
                <a:spcPct val="80000"/>
              </a:lnSpc>
              <a:buNone/>
            </a:pPr>
            <a:r>
              <a:rPr lang="en-GB" sz="2400" b="1" dirty="0"/>
              <a:t>If your child gets stuck on a question, it is better to move on rather than waste time on it – put an asterisk in the margin and come back to it later. </a:t>
            </a:r>
          </a:p>
          <a:p>
            <a:pPr>
              <a:lnSpc>
                <a:spcPct val="80000"/>
              </a:lnSpc>
            </a:pPr>
            <a:endParaRPr lang="en-GB" sz="1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this meeting cover?</a:t>
            </a:r>
            <a:endParaRPr lang="en-US" dirty="0"/>
          </a:p>
        </p:txBody>
      </p:sp>
      <p:sp>
        <p:nvSpPr>
          <p:cNvPr id="3" name="Content Placeholder 2"/>
          <p:cNvSpPr>
            <a:spLocks noGrp="1"/>
          </p:cNvSpPr>
          <p:nvPr>
            <p:ph idx="1"/>
          </p:nvPr>
        </p:nvSpPr>
        <p:spPr/>
        <p:txBody>
          <a:bodyPr/>
          <a:lstStyle/>
          <a:p>
            <a:r>
              <a:rPr lang="en-GB" dirty="0" smtClean="0"/>
              <a:t>The </a:t>
            </a:r>
            <a:r>
              <a:rPr lang="en-GB" dirty="0" smtClean="0"/>
              <a:t>tests pupils </a:t>
            </a:r>
            <a:r>
              <a:rPr lang="en-GB" dirty="0" smtClean="0"/>
              <a:t>will complete</a:t>
            </a:r>
          </a:p>
          <a:p>
            <a:r>
              <a:rPr lang="en-GB" dirty="0" smtClean="0"/>
              <a:t>The </a:t>
            </a:r>
            <a:r>
              <a:rPr lang="en-GB" dirty="0" smtClean="0"/>
              <a:t>timetable </a:t>
            </a:r>
            <a:r>
              <a:rPr lang="en-GB" dirty="0" smtClean="0"/>
              <a:t>for May SATs week</a:t>
            </a:r>
          </a:p>
          <a:p>
            <a:r>
              <a:rPr lang="en-GB" dirty="0" smtClean="0"/>
              <a:t>A brief look inside test papers</a:t>
            </a:r>
          </a:p>
          <a:p>
            <a:r>
              <a:rPr lang="en-GB" dirty="0" smtClean="0"/>
              <a:t>What we have been doing in class</a:t>
            </a:r>
          </a:p>
          <a:p>
            <a:r>
              <a:rPr lang="en-GB" dirty="0" smtClean="0"/>
              <a:t>What you can do at home and over Easter to help your child.</a:t>
            </a:r>
          </a:p>
          <a:p>
            <a:endParaRPr lang="en-US" dirty="0"/>
          </a:p>
        </p:txBody>
      </p:sp>
    </p:spTree>
    <p:extLst>
      <p:ext uri="{BB962C8B-B14F-4D97-AF65-F5344CB8AC3E}">
        <p14:creationId xmlns:p14="http://schemas.microsoft.com/office/powerpoint/2010/main" val="2503040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English grammar, punctuation and spelling paper 1</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Punctuation and Vocabulary.</a:t>
            </a:r>
          </a:p>
        </p:txBody>
      </p:sp>
      <p:sp>
        <p:nvSpPr>
          <p:cNvPr id="3" name="Content Placeholder 2"/>
          <p:cNvSpPr>
            <a:spLocks noGrp="1"/>
          </p:cNvSpPr>
          <p:nvPr>
            <p:ph idx="1"/>
          </p:nvPr>
        </p:nvSpPr>
        <p:spPr/>
        <p:txBody>
          <a:bodyPr>
            <a:normAutofit/>
          </a:bodyPr>
          <a:lstStyle/>
          <a:p>
            <a:r>
              <a:rPr lang="en-GB" sz="3200" dirty="0"/>
              <a:t>This is a ‘short answer’ test in that almost all of the questions are 1 mark.</a:t>
            </a:r>
          </a:p>
          <a:p>
            <a:r>
              <a:rPr lang="en-GB" sz="3200" dirty="0"/>
              <a:t>The test involves a lot of ticking boxes, drawing lines and selecting one or two words.</a:t>
            </a:r>
          </a:p>
        </p:txBody>
      </p:sp>
    </p:spTree>
    <p:extLst>
      <p:ext uri="{BB962C8B-B14F-4D97-AF65-F5344CB8AC3E}">
        <p14:creationId xmlns:p14="http://schemas.microsoft.com/office/powerpoint/2010/main" val="3813092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92696"/>
            <a:ext cx="4536504" cy="573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11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80543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321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8000291" cy="3538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980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70" y="1412776"/>
            <a:ext cx="875978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70" y="3902894"/>
            <a:ext cx="8759789" cy="2118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201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08" y="4221088"/>
            <a:ext cx="8811245" cy="234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08" y="260648"/>
            <a:ext cx="8813557" cy="418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665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Mathematics </a:t>
            </a:r>
            <a:r>
              <a:rPr lang="en-GB" dirty="0" smtClean="0"/>
              <a:t>Tests</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95536" y="836712"/>
            <a:ext cx="8229600" cy="1027584"/>
          </a:xfrm>
        </p:spPr>
        <p:txBody>
          <a:bodyPr/>
          <a:lstStyle/>
          <a:p>
            <a:pPr algn="ctr"/>
            <a:r>
              <a:rPr lang="en-GB" dirty="0"/>
              <a:t>Mathematics</a:t>
            </a:r>
          </a:p>
        </p:txBody>
      </p:sp>
      <p:sp>
        <p:nvSpPr>
          <p:cNvPr id="135171" name="Rectangle 3"/>
          <p:cNvSpPr>
            <a:spLocks noGrp="1" noChangeArrowheads="1"/>
          </p:cNvSpPr>
          <p:nvPr>
            <p:ph idx="1"/>
          </p:nvPr>
        </p:nvSpPr>
        <p:spPr>
          <a:xfrm>
            <a:off x="457200" y="2204864"/>
            <a:ext cx="8229600" cy="4248472"/>
          </a:xfrm>
        </p:spPr>
        <p:txBody>
          <a:bodyPr/>
          <a:lstStyle/>
          <a:p>
            <a:pPr marL="0" indent="0">
              <a:lnSpc>
                <a:spcPct val="80000"/>
              </a:lnSpc>
              <a:buFont typeface="Wingdings" pitchFamily="2" charset="2"/>
              <a:buNone/>
            </a:pPr>
            <a:r>
              <a:rPr lang="en-GB" sz="2400" dirty="0"/>
              <a:t>In all of the tests, the children are encouraged to show how they 'worked out' the answer, and can get marks for a sensible attempt even if they do not get the correct answer.</a:t>
            </a:r>
          </a:p>
          <a:p>
            <a:pPr>
              <a:lnSpc>
                <a:spcPct val="80000"/>
              </a:lnSpc>
              <a:buFont typeface="Wingdings" pitchFamily="2" charset="2"/>
              <a:buNone/>
            </a:pPr>
            <a:r>
              <a:rPr lang="en-GB" sz="2400" dirty="0"/>
              <a:t> </a:t>
            </a:r>
          </a:p>
          <a:p>
            <a:pPr>
              <a:lnSpc>
                <a:spcPct val="80000"/>
              </a:lnSpc>
            </a:pPr>
            <a:r>
              <a:rPr lang="en-GB" sz="2400" dirty="0"/>
              <a:t>Paper 1: Arithmetic</a:t>
            </a:r>
          </a:p>
          <a:p>
            <a:pPr>
              <a:lnSpc>
                <a:spcPct val="80000"/>
              </a:lnSpc>
              <a:buFont typeface="Wingdings" pitchFamily="2" charset="2"/>
              <a:buNone/>
            </a:pPr>
            <a:r>
              <a:rPr lang="en-GB" sz="2400" dirty="0"/>
              <a:t>     </a:t>
            </a:r>
          </a:p>
          <a:p>
            <a:pPr>
              <a:lnSpc>
                <a:spcPct val="80000"/>
              </a:lnSpc>
            </a:pPr>
            <a:r>
              <a:rPr lang="en-GB" sz="2400" dirty="0"/>
              <a:t>Paper 2: Reasoning</a:t>
            </a:r>
          </a:p>
          <a:p>
            <a:pPr>
              <a:lnSpc>
                <a:spcPct val="80000"/>
              </a:lnSpc>
            </a:pPr>
            <a:endParaRPr lang="en-GB" sz="2400" dirty="0"/>
          </a:p>
          <a:p>
            <a:pPr>
              <a:lnSpc>
                <a:spcPct val="80000"/>
              </a:lnSpc>
            </a:pPr>
            <a:r>
              <a:rPr lang="en-GB" sz="2400" dirty="0"/>
              <a:t>Paper 3: Reasoning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Arithmetic Test</a:t>
            </a:r>
          </a:p>
        </p:txBody>
      </p:sp>
      <p:sp>
        <p:nvSpPr>
          <p:cNvPr id="3" name="Content Placeholder 2"/>
          <p:cNvSpPr>
            <a:spLocks noGrp="1"/>
          </p:cNvSpPr>
          <p:nvPr>
            <p:ph idx="1"/>
          </p:nvPr>
        </p:nvSpPr>
        <p:spPr/>
        <p:txBody>
          <a:bodyPr>
            <a:normAutofit/>
          </a:bodyPr>
          <a:lstStyle/>
          <a:p>
            <a:r>
              <a:rPr lang="en-GB" sz="3600" dirty="0" smtClean="0"/>
              <a:t>Tests </a:t>
            </a:r>
            <a:r>
              <a:rPr lang="en-GB" sz="3600" dirty="0"/>
              <a:t>your child’s ability to carry out rapid calculation without any context.</a:t>
            </a:r>
          </a:p>
          <a:p>
            <a:r>
              <a:rPr lang="en-GB" sz="3600" dirty="0"/>
              <a:t>Approximately 36 questions to complete in 30 minutes.</a:t>
            </a:r>
          </a:p>
          <a:p>
            <a:endParaRPr lang="en-GB" sz="3600" dirty="0"/>
          </a:p>
        </p:txBody>
      </p:sp>
    </p:spTree>
    <p:extLst>
      <p:ext uri="{BB962C8B-B14F-4D97-AF65-F5344CB8AC3E}">
        <p14:creationId xmlns:p14="http://schemas.microsoft.com/office/powerpoint/2010/main" val="1078806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helpful video</a:t>
            </a:r>
            <a:endParaRPr lang="en-US" dirty="0"/>
          </a:p>
        </p:txBody>
      </p:sp>
      <p:sp>
        <p:nvSpPr>
          <p:cNvPr id="3" name="Content Placeholder 2"/>
          <p:cNvSpPr>
            <a:spLocks noGrp="1"/>
          </p:cNvSpPr>
          <p:nvPr>
            <p:ph idx="1"/>
          </p:nvPr>
        </p:nvSpPr>
        <p:spPr/>
        <p:txBody>
          <a:bodyPr/>
          <a:lstStyle/>
          <a:p>
            <a:pPr algn="ctr"/>
            <a:r>
              <a:rPr lang="en-US" sz="1800" dirty="0">
                <a:hlinkClick r:id="rId2"/>
              </a:rPr>
              <a:t>https://</a:t>
            </a:r>
            <a:r>
              <a:rPr lang="en-US" sz="1800" dirty="0" smtClean="0">
                <a:hlinkClick r:id="rId2"/>
              </a:rPr>
              <a:t>www.youtube.com/watch?v=532MUvA81tM</a:t>
            </a:r>
            <a:endParaRPr lang="en-US" sz="1800" dirty="0" smtClean="0"/>
          </a:p>
          <a:p>
            <a:endParaRPr lang="en-US" dirty="0"/>
          </a:p>
        </p:txBody>
      </p:sp>
      <p:pic>
        <p:nvPicPr>
          <p:cNvPr id="4" name="Picture 3"/>
          <p:cNvPicPr>
            <a:picLocks noChangeAspect="1"/>
          </p:cNvPicPr>
          <p:nvPr/>
        </p:nvPicPr>
        <p:blipFill>
          <a:blip r:embed="rId3"/>
          <a:stretch>
            <a:fillRect/>
          </a:stretch>
        </p:blipFill>
        <p:spPr>
          <a:xfrm>
            <a:off x="1763688" y="2861707"/>
            <a:ext cx="5473899" cy="3074482"/>
          </a:xfrm>
          <a:prstGeom prst="rect">
            <a:avLst/>
          </a:prstGeom>
        </p:spPr>
      </p:pic>
    </p:spTree>
    <p:extLst>
      <p:ext uri="{BB962C8B-B14F-4D97-AF65-F5344CB8AC3E}">
        <p14:creationId xmlns:p14="http://schemas.microsoft.com/office/powerpoint/2010/main" val="2564999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260648"/>
            <a:ext cx="6780952" cy="2847619"/>
          </a:xfrm>
          <a:prstGeom prst="rect">
            <a:avLst/>
          </a:prstGeom>
        </p:spPr>
      </p:pic>
      <p:pic>
        <p:nvPicPr>
          <p:cNvPr id="5" name="Picture 4"/>
          <p:cNvPicPr>
            <a:picLocks noChangeAspect="1"/>
          </p:cNvPicPr>
          <p:nvPr/>
        </p:nvPicPr>
        <p:blipFill>
          <a:blip r:embed="rId3"/>
          <a:stretch>
            <a:fillRect/>
          </a:stretch>
        </p:blipFill>
        <p:spPr>
          <a:xfrm>
            <a:off x="2483768" y="3136699"/>
            <a:ext cx="6267372" cy="3552392"/>
          </a:xfrm>
          <a:prstGeom prst="rect">
            <a:avLst/>
          </a:prstGeom>
        </p:spPr>
      </p:pic>
    </p:spTree>
    <p:extLst>
      <p:ext uri="{BB962C8B-B14F-4D97-AF65-F5344CB8AC3E}">
        <p14:creationId xmlns:p14="http://schemas.microsoft.com/office/powerpoint/2010/main" val="1220008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Reasoning Tests</a:t>
            </a:r>
          </a:p>
        </p:txBody>
      </p:sp>
      <p:sp>
        <p:nvSpPr>
          <p:cNvPr id="3" name="Content Placeholder 2"/>
          <p:cNvSpPr>
            <a:spLocks noGrp="1"/>
          </p:cNvSpPr>
          <p:nvPr>
            <p:ph idx="1"/>
          </p:nvPr>
        </p:nvSpPr>
        <p:spPr/>
        <p:txBody>
          <a:bodyPr>
            <a:normAutofit/>
          </a:bodyPr>
          <a:lstStyle/>
          <a:p>
            <a:r>
              <a:rPr lang="en-GB" sz="3600" dirty="0" smtClean="0"/>
              <a:t>Asks </a:t>
            </a:r>
            <a:r>
              <a:rPr lang="en-GB" sz="3600" dirty="0"/>
              <a:t>questions in context.</a:t>
            </a:r>
          </a:p>
          <a:p>
            <a:r>
              <a:rPr lang="en-GB" sz="3600" dirty="0"/>
              <a:t>Tests calculation as well as statistics and geometry.</a:t>
            </a:r>
          </a:p>
        </p:txBody>
      </p:sp>
    </p:spTree>
    <p:extLst>
      <p:ext uri="{BB962C8B-B14F-4D97-AF65-F5344CB8AC3E}">
        <p14:creationId xmlns:p14="http://schemas.microsoft.com/office/powerpoint/2010/main" val="712108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7625" y="322263"/>
            <a:ext cx="6507163" cy="6218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163" y="165100"/>
            <a:ext cx="6543675" cy="6534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196975"/>
            <a:ext cx="8532812" cy="3676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476250"/>
            <a:ext cx="6092825" cy="6072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32656"/>
            <a:ext cx="4824536" cy="6264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have we been doing in school?</a:t>
            </a:r>
            <a:endParaRPr lang="en-GB" dirty="0"/>
          </a:p>
        </p:txBody>
      </p:sp>
    </p:spTree>
    <p:extLst>
      <p:ext uri="{BB962C8B-B14F-4D97-AF65-F5344CB8AC3E}">
        <p14:creationId xmlns:p14="http://schemas.microsoft.com/office/powerpoint/2010/main" val="1423147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a:t>
            </a:r>
            <a:endParaRPr lang="en-US" dirty="0"/>
          </a:p>
        </p:txBody>
      </p:sp>
      <p:sp>
        <p:nvSpPr>
          <p:cNvPr id="3" name="Content Placeholder 2"/>
          <p:cNvSpPr>
            <a:spLocks noGrp="1"/>
          </p:cNvSpPr>
          <p:nvPr>
            <p:ph idx="1"/>
          </p:nvPr>
        </p:nvSpPr>
        <p:spPr/>
        <p:txBody>
          <a:bodyPr>
            <a:normAutofit/>
          </a:bodyPr>
          <a:lstStyle/>
          <a:p>
            <a:r>
              <a:rPr lang="en-GB" sz="3600" dirty="0" smtClean="0"/>
              <a:t>Small group and whole class guided reading</a:t>
            </a:r>
          </a:p>
          <a:p>
            <a:r>
              <a:rPr lang="en-GB" sz="3600" dirty="0" smtClean="0"/>
              <a:t>Working on comprehension – looking at content domains</a:t>
            </a:r>
          </a:p>
          <a:p>
            <a:r>
              <a:rPr lang="en-GB" sz="3600" dirty="0" smtClean="0"/>
              <a:t>Answering questions in full sentences</a:t>
            </a:r>
          </a:p>
          <a:p>
            <a:r>
              <a:rPr lang="en-GB" sz="3600" dirty="0" smtClean="0"/>
              <a:t>Justifying and explaining our answers in detail</a:t>
            </a:r>
            <a:endParaRPr lang="en-US" sz="3600" dirty="0"/>
          </a:p>
        </p:txBody>
      </p:sp>
    </p:spTree>
    <p:extLst>
      <p:ext uri="{BB962C8B-B14F-4D97-AF65-F5344CB8AC3E}">
        <p14:creationId xmlns:p14="http://schemas.microsoft.com/office/powerpoint/2010/main" val="2872328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SPaG</a:t>
            </a:r>
            <a:endParaRPr lang="en-US" dirty="0"/>
          </a:p>
        </p:txBody>
      </p:sp>
      <p:sp>
        <p:nvSpPr>
          <p:cNvPr id="3" name="Content Placeholder 2"/>
          <p:cNvSpPr>
            <a:spLocks noGrp="1"/>
          </p:cNvSpPr>
          <p:nvPr>
            <p:ph idx="1"/>
          </p:nvPr>
        </p:nvSpPr>
        <p:spPr/>
        <p:txBody>
          <a:bodyPr>
            <a:normAutofit/>
          </a:bodyPr>
          <a:lstStyle/>
          <a:p>
            <a:r>
              <a:rPr lang="en-GB" sz="3600" dirty="0" smtClean="0"/>
              <a:t>Working through </a:t>
            </a:r>
            <a:r>
              <a:rPr lang="en-GB" sz="3600" dirty="0" err="1" smtClean="0"/>
              <a:t>SPaG</a:t>
            </a:r>
            <a:r>
              <a:rPr lang="en-GB" sz="3600" dirty="0" smtClean="0"/>
              <a:t> topics in class</a:t>
            </a:r>
          </a:p>
          <a:p>
            <a:r>
              <a:rPr lang="en-GB" sz="3600" dirty="0" smtClean="0"/>
              <a:t>Looking at </a:t>
            </a:r>
            <a:r>
              <a:rPr lang="en-GB" sz="3600" dirty="0" err="1" smtClean="0"/>
              <a:t>SPaG</a:t>
            </a:r>
            <a:r>
              <a:rPr lang="en-GB" sz="3600" dirty="0" smtClean="0"/>
              <a:t> examples in context</a:t>
            </a:r>
          </a:p>
          <a:p>
            <a:r>
              <a:rPr lang="en-GB" sz="3600" dirty="0" smtClean="0"/>
              <a:t>Using SPaG.com</a:t>
            </a:r>
          </a:p>
          <a:p>
            <a:r>
              <a:rPr lang="en-GB" sz="3600" dirty="0" smtClean="0"/>
              <a:t>Looking at spelling rules</a:t>
            </a:r>
          </a:p>
          <a:p>
            <a:r>
              <a:rPr lang="en-GB" sz="3600" dirty="0" smtClean="0"/>
              <a:t>Using spelling frame to practise rules</a:t>
            </a:r>
            <a:endParaRPr lang="en-US" sz="3600" dirty="0"/>
          </a:p>
        </p:txBody>
      </p:sp>
    </p:spTree>
    <p:extLst>
      <p:ext uri="{BB962C8B-B14F-4D97-AF65-F5344CB8AC3E}">
        <p14:creationId xmlns:p14="http://schemas.microsoft.com/office/powerpoint/2010/main" val="1514776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z="4000" b="1" dirty="0"/>
              <a:t>English</a:t>
            </a:r>
          </a:p>
        </p:txBody>
      </p:sp>
      <p:sp>
        <p:nvSpPr>
          <p:cNvPr id="3077" name="Rectangle 5"/>
          <p:cNvSpPr>
            <a:spLocks noGrp="1" noChangeArrowheads="1"/>
          </p:cNvSpPr>
          <p:nvPr>
            <p:ph idx="1"/>
          </p:nvPr>
        </p:nvSpPr>
        <p:spPr>
          <a:xfrm>
            <a:off x="457200" y="2204863"/>
            <a:ext cx="8229600" cy="3887961"/>
          </a:xfrm>
        </p:spPr>
        <p:txBody>
          <a:bodyPr>
            <a:normAutofit/>
          </a:bodyPr>
          <a:lstStyle/>
          <a:p>
            <a:pPr>
              <a:buNone/>
            </a:pPr>
            <a:r>
              <a:rPr lang="en-GB" sz="2800" dirty="0"/>
              <a:t>Externally marked test</a:t>
            </a:r>
          </a:p>
          <a:p>
            <a:r>
              <a:rPr lang="en-GB" sz="2800" dirty="0"/>
              <a:t>A reading test – 1 hour</a:t>
            </a:r>
          </a:p>
          <a:p>
            <a:r>
              <a:rPr lang="en-GB" sz="2800" dirty="0"/>
              <a:t>A short answer Grammar and Punctuation Test - 45 </a:t>
            </a:r>
            <a:r>
              <a:rPr lang="en-GB" sz="2800" dirty="0" err="1"/>
              <a:t>mins</a:t>
            </a:r>
            <a:endParaRPr lang="en-GB" sz="2800" dirty="0"/>
          </a:p>
          <a:p>
            <a:r>
              <a:rPr lang="en-GB" sz="2800" dirty="0"/>
              <a:t>A spelling test – not timed</a:t>
            </a:r>
          </a:p>
          <a:p>
            <a:endParaRPr lang="en-GB" sz="2800" dirty="0"/>
          </a:p>
          <a:p>
            <a:r>
              <a:rPr lang="en-GB" sz="2800" dirty="0" smtClean="0"/>
              <a:t>The papers include harder questions. There are no ‘higher level’ tests.</a:t>
            </a:r>
            <a:endParaRPr lang="en-GB"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a:t>
            </a:r>
            <a:endParaRPr lang="en-US" dirty="0"/>
          </a:p>
        </p:txBody>
      </p:sp>
      <p:sp>
        <p:nvSpPr>
          <p:cNvPr id="3" name="Content Placeholder 2"/>
          <p:cNvSpPr>
            <a:spLocks noGrp="1"/>
          </p:cNvSpPr>
          <p:nvPr>
            <p:ph idx="1"/>
          </p:nvPr>
        </p:nvSpPr>
        <p:spPr/>
        <p:txBody>
          <a:bodyPr>
            <a:normAutofit/>
          </a:bodyPr>
          <a:lstStyle/>
          <a:p>
            <a:r>
              <a:rPr lang="en-GB" sz="3600" dirty="0" smtClean="0"/>
              <a:t>Revising a different theme each day</a:t>
            </a:r>
          </a:p>
          <a:p>
            <a:r>
              <a:rPr lang="en-GB" sz="3600" dirty="0" smtClean="0"/>
              <a:t>Using Genius Maths </a:t>
            </a:r>
            <a:r>
              <a:rPr lang="en-GB" sz="3600" dirty="0" smtClean="0">
                <a:hlinkClick r:id="rId2"/>
              </a:rPr>
              <a:t>(link)</a:t>
            </a:r>
            <a:endParaRPr lang="en-US" sz="3600" dirty="0"/>
          </a:p>
        </p:txBody>
      </p:sp>
    </p:spTree>
    <p:extLst>
      <p:ext uri="{BB962C8B-B14F-4D97-AF65-F5344CB8AC3E}">
        <p14:creationId xmlns:p14="http://schemas.microsoft.com/office/powerpoint/2010/main" val="3460111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a:t>
            </a:r>
            <a:endParaRPr lang="en-US" dirty="0"/>
          </a:p>
        </p:txBody>
      </p:sp>
      <p:sp>
        <p:nvSpPr>
          <p:cNvPr id="3" name="Content Placeholder 2"/>
          <p:cNvSpPr>
            <a:spLocks noGrp="1"/>
          </p:cNvSpPr>
          <p:nvPr>
            <p:ph idx="1"/>
          </p:nvPr>
        </p:nvSpPr>
        <p:spPr/>
        <p:txBody>
          <a:bodyPr/>
          <a:lstStyle/>
          <a:p>
            <a:r>
              <a:rPr lang="en-GB" dirty="0" smtClean="0"/>
              <a:t>Using Microsoft OneNote to create a revision area.</a:t>
            </a:r>
          </a:p>
          <a:p>
            <a:endParaRPr lang="en-GB" dirty="0" smtClean="0"/>
          </a:p>
        </p:txBody>
      </p:sp>
      <p:pic>
        <p:nvPicPr>
          <p:cNvPr id="5" name="Picture 4"/>
          <p:cNvPicPr>
            <a:picLocks noChangeAspect="1"/>
          </p:cNvPicPr>
          <p:nvPr/>
        </p:nvPicPr>
        <p:blipFill>
          <a:blip r:embed="rId2"/>
          <a:stretch>
            <a:fillRect/>
          </a:stretch>
        </p:blipFill>
        <p:spPr>
          <a:xfrm>
            <a:off x="1907704" y="2819403"/>
            <a:ext cx="5184576" cy="3593621"/>
          </a:xfrm>
          <a:prstGeom prst="rect">
            <a:avLst/>
          </a:prstGeom>
        </p:spPr>
      </p:pic>
    </p:spTree>
    <p:extLst>
      <p:ext uri="{BB962C8B-B14F-4D97-AF65-F5344CB8AC3E}">
        <p14:creationId xmlns:p14="http://schemas.microsoft.com/office/powerpoint/2010/main" val="31921645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Clever cloggs</a:t>
            </a:r>
            <a:endParaRPr lang="en-US" dirty="0"/>
          </a:p>
        </p:txBody>
      </p:sp>
      <p:sp>
        <p:nvSpPr>
          <p:cNvPr id="3" name="Content Placeholder 2"/>
          <p:cNvSpPr>
            <a:spLocks noGrp="1"/>
          </p:cNvSpPr>
          <p:nvPr>
            <p:ph idx="1"/>
          </p:nvPr>
        </p:nvSpPr>
        <p:spPr>
          <a:xfrm>
            <a:off x="533400" y="2336872"/>
            <a:ext cx="6887389" cy="4116463"/>
          </a:xfrm>
        </p:spPr>
        <p:txBody>
          <a:bodyPr>
            <a:normAutofit fontScale="92500" lnSpcReduction="20000"/>
          </a:bodyPr>
          <a:lstStyle/>
          <a:p>
            <a:r>
              <a:rPr lang="en-GB" sz="2800" dirty="0" smtClean="0"/>
              <a:t>This term, clever cloggs groups are taking place. Mrs Sharman and Mrs Gurney have been taking the Reading and Mrs Morton and Mr Blakely taking the maths groups. We are using ‘Achieve 100’, which is a revision book, to support these sessions</a:t>
            </a:r>
          </a:p>
          <a:p>
            <a:r>
              <a:rPr lang="en-GB" sz="2800" dirty="0" smtClean="0"/>
              <a:t>Children have been invited to clever cloggs as we feel they would benefit from extra support</a:t>
            </a:r>
          </a:p>
          <a:p>
            <a:r>
              <a:rPr lang="en-GB" sz="2800" dirty="0" smtClean="0"/>
              <a:t>In Reading they are revising the different content domains and going through how to read and answer questions </a:t>
            </a:r>
          </a:p>
          <a:p>
            <a:r>
              <a:rPr lang="en-GB" sz="2800" dirty="0" smtClean="0"/>
              <a:t>In Maths they are revising key concepts and learning useful strategies</a:t>
            </a:r>
          </a:p>
          <a:p>
            <a:endParaRPr lang="en-US" dirty="0"/>
          </a:p>
        </p:txBody>
      </p:sp>
    </p:spTree>
    <p:extLst>
      <p:ext uri="{BB962C8B-B14F-4D97-AF65-F5344CB8AC3E}">
        <p14:creationId xmlns:p14="http://schemas.microsoft.com/office/powerpoint/2010/main" val="1610806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dirty="0"/>
              <a:t>Easter SATS Pack</a:t>
            </a:r>
          </a:p>
        </p:txBody>
      </p:sp>
    </p:spTree>
    <p:extLst>
      <p:ext uri="{BB962C8B-B14F-4D97-AF65-F5344CB8AC3E}">
        <p14:creationId xmlns:p14="http://schemas.microsoft.com/office/powerpoint/2010/main" val="1183518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p:txBody>
          <a:bodyPr>
            <a:normAutofit/>
          </a:bodyPr>
          <a:lstStyle/>
          <a:p>
            <a:r>
              <a:rPr lang="en-GB" sz="2400" dirty="0" smtClean="0"/>
              <a:t>Maths Paper 1, </a:t>
            </a:r>
            <a:r>
              <a:rPr lang="en-GB" sz="2400" dirty="0"/>
              <a:t>2 </a:t>
            </a:r>
            <a:r>
              <a:rPr lang="en-GB" sz="2400" dirty="0" smtClean="0"/>
              <a:t>and </a:t>
            </a:r>
            <a:r>
              <a:rPr lang="en-GB" sz="2400" dirty="0"/>
              <a:t>3 </a:t>
            </a:r>
            <a:r>
              <a:rPr lang="en-GB" sz="2400" dirty="0" smtClean="0"/>
              <a:t>practice tests</a:t>
            </a:r>
          </a:p>
          <a:p>
            <a:r>
              <a:rPr lang="en-GB" dirty="0" smtClean="0"/>
              <a:t>For Easter your child will choose 10 areas of maths that they would like to revise</a:t>
            </a:r>
            <a:endParaRPr lang="en-GB" sz="2400" dirty="0"/>
          </a:p>
          <a:p>
            <a:r>
              <a:rPr lang="en-GB" sz="2400" dirty="0"/>
              <a:t>A reading test </a:t>
            </a:r>
          </a:p>
          <a:p>
            <a:r>
              <a:rPr lang="en-GB" sz="2400" dirty="0"/>
              <a:t>A grammar and spelling test</a:t>
            </a:r>
          </a:p>
          <a:p>
            <a:r>
              <a:rPr lang="en-GB" sz="2400" dirty="0" smtClean="0"/>
              <a:t>Spag.com tests</a:t>
            </a:r>
            <a:endParaRPr lang="en-GB" sz="2400" dirty="0"/>
          </a:p>
          <a:p>
            <a:r>
              <a:rPr lang="en-GB" sz="2400" dirty="0"/>
              <a:t>Answer sheets</a:t>
            </a:r>
          </a:p>
          <a:p>
            <a:r>
              <a:rPr lang="en-GB" sz="2400" dirty="0"/>
              <a:t>More help booklets and information</a:t>
            </a:r>
          </a:p>
          <a:p>
            <a:r>
              <a:rPr lang="en-GB" sz="2400" dirty="0"/>
              <a:t>You should already have revision books for your child for Maths and Grammar.</a:t>
            </a:r>
          </a:p>
        </p:txBody>
      </p:sp>
    </p:spTree>
    <p:extLst>
      <p:ext uri="{BB962C8B-B14F-4D97-AF65-F5344CB8AC3E}">
        <p14:creationId xmlns:p14="http://schemas.microsoft.com/office/powerpoint/2010/main" val="822829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use the SATS Pack</a:t>
            </a:r>
          </a:p>
        </p:txBody>
      </p:sp>
      <p:sp>
        <p:nvSpPr>
          <p:cNvPr id="3" name="Content Placeholder 2"/>
          <p:cNvSpPr>
            <a:spLocks noGrp="1"/>
          </p:cNvSpPr>
          <p:nvPr>
            <p:ph idx="1"/>
          </p:nvPr>
        </p:nvSpPr>
        <p:spPr/>
        <p:txBody>
          <a:bodyPr>
            <a:normAutofit/>
          </a:bodyPr>
          <a:lstStyle/>
          <a:p>
            <a:r>
              <a:rPr lang="en-GB" sz="2400" dirty="0"/>
              <a:t>Do the tests either as timed silent tests or as untimed things they can look at and spend time on.</a:t>
            </a:r>
          </a:p>
          <a:p>
            <a:r>
              <a:rPr lang="en-GB" sz="2400" dirty="0"/>
              <a:t>Not everything has to be done! Focus on what is needed.</a:t>
            </a:r>
          </a:p>
          <a:p>
            <a:r>
              <a:rPr lang="en-GB" sz="2400" dirty="0"/>
              <a:t>Use the booklets to look up things they don’t know.</a:t>
            </a:r>
          </a:p>
          <a:p>
            <a:r>
              <a:rPr lang="en-GB" sz="2400" dirty="0" smtClean="0"/>
              <a:t>Reuse </a:t>
            </a:r>
            <a:r>
              <a:rPr lang="en-GB" sz="2400" dirty="0"/>
              <a:t>difficult questions in maths by changing the numbers and trying it again.</a:t>
            </a:r>
          </a:p>
          <a:p>
            <a:r>
              <a:rPr lang="en-GB" sz="2400" dirty="0"/>
              <a:t>Focus on area of difficulty!</a:t>
            </a:r>
          </a:p>
          <a:p>
            <a:endParaRPr lang="en-GB" sz="2400" dirty="0"/>
          </a:p>
        </p:txBody>
      </p:sp>
    </p:spTree>
    <p:extLst>
      <p:ext uri="{BB962C8B-B14F-4D97-AF65-F5344CB8AC3E}">
        <p14:creationId xmlns:p14="http://schemas.microsoft.com/office/powerpoint/2010/main" val="2512899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Easter school</a:t>
            </a:r>
            <a:endParaRPr lang="en-GB" dirty="0"/>
          </a:p>
        </p:txBody>
      </p:sp>
      <p:sp>
        <p:nvSpPr>
          <p:cNvPr id="3" name="Content Placeholder 2"/>
          <p:cNvSpPr>
            <a:spLocks noGrp="1"/>
          </p:cNvSpPr>
          <p:nvPr>
            <p:ph idx="1"/>
          </p:nvPr>
        </p:nvSpPr>
        <p:spPr/>
        <p:txBody>
          <a:bodyPr>
            <a:normAutofit/>
          </a:bodyPr>
          <a:lstStyle/>
          <a:p>
            <a:r>
              <a:rPr lang="en-GB" sz="2400" dirty="0" smtClean="0"/>
              <a:t>Dates and timings are to be confirmed but Mrs Gurney, Mrs Sharman and Mrs Morton will be available for a couple of mornings where children can sign up for extra support or simply spend time going through their </a:t>
            </a:r>
            <a:r>
              <a:rPr lang="en-GB" sz="2400" dirty="0" err="1" smtClean="0"/>
              <a:t>sats</a:t>
            </a:r>
            <a:r>
              <a:rPr lang="en-GB" sz="2400" dirty="0" smtClean="0"/>
              <a:t> pack.</a:t>
            </a:r>
          </a:p>
          <a:p>
            <a:r>
              <a:rPr lang="en-GB" sz="2400" dirty="0" smtClean="0"/>
              <a:t>There will be a  break between sessions and lunch will be provided.</a:t>
            </a:r>
          </a:p>
          <a:p>
            <a:r>
              <a:rPr lang="en-GB" sz="2400" dirty="0" smtClean="0"/>
              <a:t>In the past, these sessions have been very beneficial and a good way to revise with friends. </a:t>
            </a:r>
            <a:endParaRPr lang="en-GB" sz="2400" dirty="0"/>
          </a:p>
          <a:p>
            <a:endParaRPr lang="en-GB" sz="2400" dirty="0"/>
          </a:p>
        </p:txBody>
      </p:sp>
    </p:spTree>
    <p:extLst>
      <p:ext uri="{BB962C8B-B14F-4D97-AF65-F5344CB8AC3E}">
        <p14:creationId xmlns:p14="http://schemas.microsoft.com/office/powerpoint/2010/main" val="132333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80428" y="764481"/>
            <a:ext cx="8229600" cy="739775"/>
          </a:xfrm>
        </p:spPr>
        <p:txBody>
          <a:bodyPr>
            <a:normAutofit fontScale="90000"/>
          </a:bodyPr>
          <a:lstStyle/>
          <a:p>
            <a:pPr algn="ctr"/>
            <a:r>
              <a:rPr lang="en-GB" sz="4000" b="1" dirty="0"/>
              <a:t> </a:t>
            </a:r>
            <a:r>
              <a:rPr lang="en-GB" sz="3200" b="1" dirty="0"/>
              <a:t>How can you help your child?</a:t>
            </a:r>
            <a:r>
              <a:rPr lang="en-GB" sz="4000" dirty="0"/>
              <a:t/>
            </a:r>
            <a:br>
              <a:rPr lang="en-GB" sz="4000" dirty="0"/>
            </a:br>
            <a:endParaRPr lang="en-GB" sz="4000" dirty="0"/>
          </a:p>
        </p:txBody>
      </p:sp>
      <p:sp>
        <p:nvSpPr>
          <p:cNvPr id="136195" name="Rectangle 3"/>
          <p:cNvSpPr>
            <a:spLocks noGrp="1" noChangeArrowheads="1"/>
          </p:cNvSpPr>
          <p:nvPr>
            <p:ph idx="1"/>
          </p:nvPr>
        </p:nvSpPr>
        <p:spPr>
          <a:xfrm>
            <a:off x="457200" y="2060848"/>
            <a:ext cx="8229600" cy="4320480"/>
          </a:xfrm>
        </p:spPr>
        <p:txBody>
          <a:bodyPr>
            <a:normAutofit fontScale="92500" lnSpcReduction="10000"/>
          </a:bodyPr>
          <a:lstStyle/>
          <a:p>
            <a:pPr marL="0" indent="0">
              <a:lnSpc>
                <a:spcPct val="90000"/>
              </a:lnSpc>
              <a:buNone/>
            </a:pPr>
            <a:r>
              <a:rPr lang="en-GB" sz="2400" b="1" u="sng" dirty="0" smtClean="0"/>
              <a:t>On Test Days</a:t>
            </a:r>
          </a:p>
          <a:p>
            <a:pPr>
              <a:lnSpc>
                <a:spcPct val="90000"/>
              </a:lnSpc>
            </a:pPr>
            <a:r>
              <a:rPr lang="en-GB" sz="2400" dirty="0" smtClean="0"/>
              <a:t>Keep </a:t>
            </a:r>
            <a:r>
              <a:rPr lang="en-GB" sz="2400" dirty="0"/>
              <a:t>everything in perspective!</a:t>
            </a:r>
          </a:p>
          <a:p>
            <a:pPr>
              <a:lnSpc>
                <a:spcPct val="90000"/>
              </a:lnSpc>
            </a:pPr>
            <a:r>
              <a:rPr lang="en-GB" sz="2400" dirty="0"/>
              <a:t>Make sure that they have a good night’s sleep before each test.</a:t>
            </a:r>
          </a:p>
          <a:p>
            <a:pPr>
              <a:lnSpc>
                <a:spcPct val="90000"/>
              </a:lnSpc>
            </a:pPr>
            <a:r>
              <a:rPr lang="en-GB" sz="2400" dirty="0"/>
              <a:t>Ensure they come to school having had a good, healthy breakfast.</a:t>
            </a:r>
          </a:p>
          <a:p>
            <a:pPr>
              <a:lnSpc>
                <a:spcPct val="90000"/>
              </a:lnSpc>
            </a:pPr>
            <a:r>
              <a:rPr lang="en-GB" sz="2400" dirty="0"/>
              <a:t>They should bring a playtime snack of fruit or vegetables to give their brain a ‘boost’ before the test.</a:t>
            </a:r>
          </a:p>
          <a:p>
            <a:pPr>
              <a:lnSpc>
                <a:spcPct val="90000"/>
              </a:lnSpc>
            </a:pPr>
            <a:r>
              <a:rPr lang="en-GB" sz="2400" dirty="0"/>
              <a:t>Let us know if your child is worried about anything</a:t>
            </a:r>
            <a:r>
              <a:rPr lang="en-GB" sz="2400" dirty="0" smtClean="0"/>
              <a:t>.</a:t>
            </a:r>
          </a:p>
          <a:p>
            <a:pPr marL="0" indent="0">
              <a:lnSpc>
                <a:spcPct val="90000"/>
              </a:lnSpc>
              <a:buNone/>
            </a:pPr>
            <a:r>
              <a:rPr lang="en-GB" b="1" u="sng" dirty="0" smtClean="0"/>
              <a:t>Revision</a:t>
            </a:r>
            <a:endParaRPr lang="en-GB" sz="2400" b="1" u="sng" dirty="0"/>
          </a:p>
          <a:p>
            <a:pPr>
              <a:lnSpc>
                <a:spcPct val="90000"/>
              </a:lnSpc>
            </a:pPr>
            <a:r>
              <a:rPr lang="en-GB" sz="2400" dirty="0" smtClean="0"/>
              <a:t>Use the web resources: spag.com, </a:t>
            </a:r>
            <a:r>
              <a:rPr lang="en-GB" dirty="0" err="1"/>
              <a:t>O</a:t>
            </a:r>
            <a:r>
              <a:rPr lang="en-GB" sz="2400" dirty="0" err="1" smtClean="0"/>
              <a:t>nenote</a:t>
            </a:r>
            <a:r>
              <a:rPr lang="en-GB" sz="2400" dirty="0" smtClean="0"/>
              <a:t> &amp; genius maths, </a:t>
            </a:r>
            <a:r>
              <a:rPr lang="en-GB" sz="2400" dirty="0" err="1" smtClean="0"/>
              <a:t>mymaths</a:t>
            </a:r>
            <a:r>
              <a:rPr lang="en-GB" sz="2400" dirty="0" smtClean="0"/>
              <a:t>.</a:t>
            </a:r>
            <a:endParaRPr lang="en-GB" sz="2400" dirty="0"/>
          </a:p>
          <a:p>
            <a:pPr>
              <a:lnSpc>
                <a:spcPct val="90000"/>
              </a:lnSpc>
            </a:pPr>
            <a:r>
              <a:rPr lang="en-GB" sz="2400" dirty="0"/>
              <a:t>Use the study guides for revision – encourage your child to tell us if s/he comes across something s/he doesn’t understand.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b="1" dirty="0"/>
              <a:t>Help!?</a:t>
            </a:r>
          </a:p>
        </p:txBody>
      </p:sp>
      <p:sp>
        <p:nvSpPr>
          <p:cNvPr id="3" name="Content Placeholder 2"/>
          <p:cNvSpPr>
            <a:spLocks noGrp="1"/>
          </p:cNvSpPr>
          <p:nvPr>
            <p:ph idx="1"/>
          </p:nvPr>
        </p:nvSpPr>
        <p:spPr/>
        <p:txBody>
          <a:bodyPr/>
          <a:lstStyle/>
          <a:p>
            <a:r>
              <a:rPr lang="en-GB" dirty="0"/>
              <a:t>Email:</a:t>
            </a:r>
          </a:p>
          <a:p>
            <a:pPr marL="0" indent="0" algn="ctr">
              <a:buNone/>
            </a:pPr>
            <a:r>
              <a:rPr lang="en-GB" dirty="0" smtClean="0">
                <a:hlinkClick r:id="rId2"/>
              </a:rPr>
              <a:t>admin@woodley-pri.wokingham.sch.uk</a:t>
            </a:r>
            <a:endParaRPr lang="en-GB" dirty="0"/>
          </a:p>
          <a:p>
            <a:endParaRPr lang="en-GB" dirty="0"/>
          </a:p>
          <a:p>
            <a:r>
              <a:rPr lang="en-GB" dirty="0"/>
              <a:t>We can help with questions you’re stuck on, send more practice materials or just offer support!</a:t>
            </a:r>
          </a:p>
          <a:p>
            <a:pPr marL="0" indent="0">
              <a:buNone/>
            </a:pPr>
            <a:endParaRPr lang="en-GB" dirty="0"/>
          </a:p>
        </p:txBody>
      </p:sp>
    </p:spTree>
    <p:extLst>
      <p:ext uri="{BB962C8B-B14F-4D97-AF65-F5344CB8AC3E}">
        <p14:creationId xmlns:p14="http://schemas.microsoft.com/office/powerpoint/2010/main" val="3409859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692696"/>
            <a:ext cx="8229600" cy="1008112"/>
          </a:xfrm>
        </p:spPr>
        <p:txBody>
          <a:bodyPr/>
          <a:lstStyle/>
          <a:p>
            <a:r>
              <a:rPr lang="en-GB" sz="4000" b="1" dirty="0"/>
              <a:t>Maths</a:t>
            </a:r>
          </a:p>
        </p:txBody>
      </p:sp>
      <p:sp>
        <p:nvSpPr>
          <p:cNvPr id="8195" name="Rectangle 3"/>
          <p:cNvSpPr>
            <a:spLocks noGrp="1" noChangeArrowheads="1"/>
          </p:cNvSpPr>
          <p:nvPr>
            <p:ph idx="1"/>
          </p:nvPr>
        </p:nvSpPr>
        <p:spPr>
          <a:xfrm>
            <a:off x="389941" y="2132856"/>
            <a:ext cx="8351838" cy="4385741"/>
          </a:xfrm>
        </p:spPr>
        <p:txBody>
          <a:bodyPr/>
          <a:lstStyle/>
          <a:p>
            <a:pPr>
              <a:lnSpc>
                <a:spcPct val="90000"/>
              </a:lnSpc>
              <a:buNone/>
            </a:pPr>
            <a:r>
              <a:rPr lang="en-GB" sz="2800" dirty="0"/>
              <a:t>Externally marked</a:t>
            </a:r>
          </a:p>
          <a:p>
            <a:pPr>
              <a:lnSpc>
                <a:spcPct val="90000"/>
              </a:lnSpc>
            </a:pPr>
            <a:r>
              <a:rPr lang="en-GB" sz="2800" dirty="0"/>
              <a:t>Maths Paper 1 – Arithmetic – 30 minutes</a:t>
            </a:r>
          </a:p>
          <a:p>
            <a:pPr>
              <a:lnSpc>
                <a:spcPct val="90000"/>
              </a:lnSpc>
            </a:pPr>
            <a:r>
              <a:rPr lang="en-GB" sz="2800" dirty="0"/>
              <a:t>Maths Paper 2 – Reasoning - </a:t>
            </a:r>
            <a:r>
              <a:rPr lang="en-GB" sz="2800" dirty="0" smtClean="0"/>
              <a:t>40 </a:t>
            </a:r>
            <a:r>
              <a:rPr lang="en-GB" sz="2800" dirty="0"/>
              <a:t>minutes</a:t>
            </a:r>
          </a:p>
          <a:p>
            <a:pPr>
              <a:lnSpc>
                <a:spcPct val="90000"/>
              </a:lnSpc>
            </a:pPr>
            <a:r>
              <a:rPr lang="en-GB" sz="2800" dirty="0"/>
              <a:t>Maths Paper 3 – Reasoning - </a:t>
            </a:r>
            <a:r>
              <a:rPr lang="en-GB" sz="2800" dirty="0" smtClean="0"/>
              <a:t>40 </a:t>
            </a:r>
            <a:r>
              <a:rPr lang="en-GB" sz="2800" dirty="0"/>
              <a:t>minutes</a:t>
            </a:r>
          </a:p>
          <a:p>
            <a:pPr>
              <a:lnSpc>
                <a:spcPct val="90000"/>
              </a:lnSpc>
              <a:buNone/>
            </a:pPr>
            <a:endParaRPr lang="en-GB" sz="2800" dirty="0"/>
          </a:p>
          <a:p>
            <a:r>
              <a:rPr lang="en-GB" sz="2800" dirty="0"/>
              <a:t>The papers include harder questions. There are no ‘higher level’ tests.</a:t>
            </a:r>
          </a:p>
          <a:p>
            <a:pPr>
              <a:lnSpc>
                <a:spcPct val="90000"/>
              </a:lnSpc>
              <a:buNone/>
            </a:pPr>
            <a:endParaRPr lang="en-GB" sz="2400" dirty="0"/>
          </a:p>
          <a:p>
            <a:pPr>
              <a:lnSpc>
                <a:spcPct val="90000"/>
              </a:lnSpc>
            </a:pPr>
            <a:endParaRPr lang="en-GB" sz="2800" dirty="0"/>
          </a:p>
          <a:p>
            <a:pPr>
              <a:lnSpc>
                <a:spcPct val="90000"/>
              </a:lnSpc>
            </a:pPr>
            <a:endParaRPr lang="en-GB"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95536" y="692696"/>
            <a:ext cx="8229600" cy="1008112"/>
          </a:xfrm>
        </p:spPr>
        <p:txBody>
          <a:bodyPr/>
          <a:lstStyle/>
          <a:p>
            <a:r>
              <a:rPr lang="en-GB" sz="4000" b="1" dirty="0"/>
              <a:t>SATs </a:t>
            </a:r>
            <a:r>
              <a:rPr lang="en-GB" sz="4000" b="1" dirty="0" smtClean="0"/>
              <a:t>Week - May 13</a:t>
            </a:r>
            <a:r>
              <a:rPr lang="en-GB" sz="4000" b="1" baseline="30000" dirty="0" smtClean="0"/>
              <a:t>th</a:t>
            </a:r>
            <a:r>
              <a:rPr lang="en-GB" sz="4000" b="1" dirty="0" smtClean="0"/>
              <a:t>-May16th</a:t>
            </a:r>
            <a:endParaRPr lang="en-GB"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2289503"/>
              </p:ext>
            </p:extLst>
          </p:nvPr>
        </p:nvGraphicFramePr>
        <p:xfrm>
          <a:off x="251520" y="2348880"/>
          <a:ext cx="8640958" cy="3688452"/>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1872207">
                  <a:extLst>
                    <a:ext uri="{9D8B030D-6E8A-4147-A177-3AD203B41FA5}">
                      <a16:colId xmlns:a16="http://schemas.microsoft.com/office/drawing/2014/main" val="20001"/>
                    </a:ext>
                  </a:extLst>
                </a:gridCol>
                <a:gridCol w="2088233">
                  <a:extLst>
                    <a:ext uri="{9D8B030D-6E8A-4147-A177-3AD203B41FA5}">
                      <a16:colId xmlns:a16="http://schemas.microsoft.com/office/drawing/2014/main" val="20002"/>
                    </a:ext>
                  </a:extLst>
                </a:gridCol>
                <a:gridCol w="2088230">
                  <a:extLst>
                    <a:ext uri="{9D8B030D-6E8A-4147-A177-3AD203B41FA5}">
                      <a16:colId xmlns:a16="http://schemas.microsoft.com/office/drawing/2014/main" val="20003"/>
                    </a:ext>
                  </a:extLst>
                </a:gridCol>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t>Monday</a:t>
                      </a:r>
                    </a:p>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13th </a:t>
                      </a:r>
                      <a:r>
                        <a:rPr lang="en-GB" b="1" dirty="0"/>
                        <a:t>May</a:t>
                      </a:r>
                      <a:endParaRPr lang="en-GB" dirty="0"/>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t>Tuesday</a:t>
                      </a:r>
                      <a:br>
                        <a:rPr lang="en-GB" b="1" dirty="0"/>
                      </a:br>
                      <a:r>
                        <a:rPr lang="en-GB" b="1" dirty="0" smtClean="0"/>
                        <a:t>14th </a:t>
                      </a:r>
                      <a:r>
                        <a:rPr lang="en-GB" b="1" dirty="0"/>
                        <a:t>May</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t>Wednesday</a:t>
                      </a:r>
                      <a:br>
                        <a:rPr lang="en-GB" b="1" dirty="0"/>
                      </a:br>
                      <a:r>
                        <a:rPr lang="en-GB" b="1" dirty="0" smtClean="0"/>
                        <a:t>15th </a:t>
                      </a:r>
                      <a:r>
                        <a:rPr lang="en-GB" b="1" dirty="0"/>
                        <a:t>May</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t>Thursday</a:t>
                      </a:r>
                      <a:br>
                        <a:rPr lang="en-GB" b="1" dirty="0"/>
                      </a:br>
                      <a:r>
                        <a:rPr lang="en-GB" b="1" dirty="0" smtClean="0"/>
                        <a:t>16th </a:t>
                      </a:r>
                      <a:r>
                        <a:rPr lang="en-GB" b="1" dirty="0"/>
                        <a:t>May</a:t>
                      </a:r>
                      <a:endParaRPr lang="en-GB" dirty="0"/>
                    </a:p>
                  </a:txBody>
                  <a:tcPr/>
                </a:tc>
                <a:extLst>
                  <a:ext uri="{0D108BD9-81ED-4DB2-BD59-A6C34878D82A}">
                    <a16:rowId xmlns:a16="http://schemas.microsoft.com/office/drawing/2014/main" val="10000"/>
                  </a:ext>
                </a:extLst>
              </a:tr>
              <a:tr h="370840">
                <a:tc>
                  <a:txBody>
                    <a:bodyPr/>
                    <a:lstStyle/>
                    <a:p>
                      <a:r>
                        <a:rPr lang="en-GB" sz="1800" b="1" i="0" dirty="0" smtClean="0"/>
                        <a:t>English grammar</a:t>
                      </a:r>
                      <a:r>
                        <a:rPr lang="en-GB" sz="1800" b="1" i="0" baseline="0" dirty="0"/>
                        <a:t>, </a:t>
                      </a:r>
                      <a:r>
                        <a:rPr lang="en-GB" sz="1800" b="1" i="0" baseline="0" dirty="0" smtClean="0"/>
                        <a:t>punctuation </a:t>
                      </a:r>
                      <a:r>
                        <a:rPr lang="en-GB" sz="1800" b="1" i="0" baseline="0" dirty="0"/>
                        <a:t>and </a:t>
                      </a:r>
                      <a:r>
                        <a:rPr lang="en-GB" sz="1800" b="1" i="0" baseline="0" dirty="0" smtClean="0"/>
                        <a:t>spelling Paper 1: questions </a:t>
                      </a:r>
                      <a:endParaRPr lang="en-GB" sz="1800" b="0" i="0" baseline="0" dirty="0"/>
                    </a:p>
                    <a:p>
                      <a:r>
                        <a:rPr lang="en-GB" sz="1800" b="0" i="0" baseline="0" dirty="0"/>
                        <a:t>45 minutes</a:t>
                      </a:r>
                    </a:p>
                    <a:p>
                      <a:r>
                        <a:rPr lang="en-GB" sz="1800" i="1" dirty="0"/>
                        <a:t/>
                      </a:r>
                      <a:br>
                        <a:rPr lang="en-GB" sz="1800" i="1" dirty="0"/>
                      </a:br>
                      <a:r>
                        <a:rPr lang="en-GB" sz="1800" b="1" i="0" dirty="0" smtClean="0"/>
                        <a:t>English grammar, punctuation and spelling Paper 2: spelling</a:t>
                      </a:r>
                      <a:r>
                        <a:rPr lang="en-GB" sz="1800" b="1" dirty="0"/>
                        <a:t/>
                      </a:r>
                      <a:br>
                        <a:rPr lang="en-GB" sz="1800" b="1" dirty="0"/>
                      </a:br>
                      <a:r>
                        <a:rPr lang="en-GB" sz="1800" b="0" dirty="0" err="1"/>
                        <a:t>Approx</a:t>
                      </a:r>
                      <a:r>
                        <a:rPr lang="en-GB" sz="1800" b="0" baseline="0" dirty="0"/>
                        <a:t> 2</a:t>
                      </a:r>
                      <a:r>
                        <a:rPr lang="en-GB" sz="1800" dirty="0"/>
                        <a:t>0 minutes (untimed)</a:t>
                      </a:r>
                      <a:endParaRPr lang="en-GB" sz="2000"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t>English reading Paper</a:t>
                      </a:r>
                      <a:r>
                        <a:rPr lang="en-GB" sz="2000" dirty="0"/>
                        <a:t/>
                      </a:r>
                      <a:br>
                        <a:rPr lang="en-GB" sz="2000" dirty="0"/>
                      </a:br>
                      <a:r>
                        <a:rPr lang="en-GB" sz="2000" dirty="0"/>
                        <a:t>1 hour</a:t>
                      </a:r>
                    </a:p>
                    <a:p>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t>Mathematics</a:t>
                      </a:r>
                      <a:r>
                        <a:rPr lang="en-GB" sz="1800" b="1" baseline="0" dirty="0"/>
                        <a:t> Paper 1: Arithmetic</a:t>
                      </a:r>
                      <a:r>
                        <a:rPr lang="en-GB" sz="1800" b="1" dirty="0"/>
                        <a:t/>
                      </a:r>
                      <a:br>
                        <a:rPr lang="en-GB" sz="1800" b="1" dirty="0"/>
                      </a:br>
                      <a:r>
                        <a:rPr lang="en-GB" sz="1800" b="0" dirty="0"/>
                        <a:t>3</a:t>
                      </a:r>
                      <a:r>
                        <a:rPr lang="en-GB" sz="1800" dirty="0"/>
                        <a:t>0 minutes</a:t>
                      </a:r>
                      <a:br>
                        <a:rPr lang="en-GB" sz="1800" dirty="0"/>
                      </a:br>
                      <a:r>
                        <a:rPr lang="en-GB" sz="1800" dirty="0"/>
                        <a:t/>
                      </a:r>
                      <a:br>
                        <a:rPr lang="en-GB" sz="1800" dirty="0"/>
                      </a:br>
                      <a:r>
                        <a:rPr lang="en-GB" sz="1800" b="1" dirty="0"/>
                        <a:t>Mathematics Paper 2: Reasoning</a:t>
                      </a:r>
                      <a:br>
                        <a:rPr lang="en-GB" sz="1800" b="1" dirty="0"/>
                      </a:br>
                      <a:r>
                        <a:rPr lang="en-GB" sz="1800" dirty="0" smtClean="0"/>
                        <a:t>40 </a:t>
                      </a:r>
                      <a:r>
                        <a:rPr lang="en-GB" sz="1800" dirty="0"/>
                        <a:t>minutes</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t>Mathematics Paper</a:t>
                      </a:r>
                      <a:r>
                        <a:rPr lang="en-GB" sz="1800" b="1" baseline="0" dirty="0"/>
                        <a:t> 3: Reasoning</a:t>
                      </a:r>
                      <a:r>
                        <a:rPr lang="en-GB" sz="1800" b="1" dirty="0"/>
                        <a:t/>
                      </a:r>
                      <a:br>
                        <a:rPr lang="en-GB" sz="1800" b="1" dirty="0"/>
                      </a:br>
                      <a:r>
                        <a:rPr lang="en-GB" sz="1800" dirty="0" smtClean="0"/>
                        <a:t>40 </a:t>
                      </a:r>
                      <a:r>
                        <a:rPr lang="en-GB" sz="1800" dirty="0"/>
                        <a:t>minutes</a:t>
                      </a:r>
                    </a:p>
                    <a:p>
                      <a:endParaRPr lang="en-GB" sz="1800" dirty="0"/>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ctrTitle"/>
          </p:nvPr>
        </p:nvSpPr>
        <p:spPr/>
        <p:txBody>
          <a:bodyPr/>
          <a:lstStyle/>
          <a:p>
            <a:r>
              <a:rPr lang="en-GB" dirty="0" smtClean="0"/>
              <a:t>Reading Paper</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a:t>Reading </a:t>
            </a:r>
            <a:r>
              <a:rPr lang="en-GB" dirty="0" smtClean="0"/>
              <a:t>paper</a:t>
            </a:r>
            <a:endParaRPr lang="en-GB" dirty="0"/>
          </a:p>
        </p:txBody>
      </p:sp>
      <p:sp>
        <p:nvSpPr>
          <p:cNvPr id="12291" name="Rectangle 3"/>
          <p:cNvSpPr>
            <a:spLocks noGrp="1" noChangeArrowheads="1"/>
          </p:cNvSpPr>
          <p:nvPr>
            <p:ph idx="1"/>
          </p:nvPr>
        </p:nvSpPr>
        <p:spPr/>
        <p:txBody>
          <a:bodyPr>
            <a:normAutofit/>
          </a:bodyPr>
          <a:lstStyle/>
          <a:p>
            <a:pPr marL="0" indent="0">
              <a:lnSpc>
                <a:spcPct val="80000"/>
              </a:lnSpc>
              <a:buFont typeface="Wingdings" pitchFamily="2" charset="2"/>
              <a:buNone/>
            </a:pPr>
            <a:r>
              <a:rPr lang="en-GB" sz="2200" dirty="0"/>
              <a:t>The reading booklet is broken down into three unrelated texts:</a:t>
            </a:r>
          </a:p>
          <a:p>
            <a:pPr>
              <a:lnSpc>
                <a:spcPct val="80000"/>
              </a:lnSpc>
            </a:pPr>
            <a:r>
              <a:rPr lang="en-GB" sz="2200" dirty="0"/>
              <a:t>The first text is a shorter text that tests basic understanding of reading.</a:t>
            </a:r>
          </a:p>
          <a:p>
            <a:pPr>
              <a:lnSpc>
                <a:spcPct val="80000"/>
              </a:lnSpc>
            </a:pPr>
            <a:r>
              <a:rPr lang="en-GB" sz="2200" dirty="0"/>
              <a:t>The second text is longer and tests inference and deduction.</a:t>
            </a:r>
          </a:p>
          <a:p>
            <a:pPr>
              <a:lnSpc>
                <a:spcPct val="80000"/>
              </a:lnSpc>
            </a:pPr>
            <a:r>
              <a:rPr lang="en-GB" sz="2200" dirty="0"/>
              <a:t>The third text is a more sustained text that tests the children’s depth of understanding.</a:t>
            </a:r>
          </a:p>
          <a:p>
            <a:pPr>
              <a:lnSpc>
                <a:spcPct val="80000"/>
              </a:lnSpc>
            </a:pPr>
            <a:r>
              <a:rPr lang="en-GB" sz="2200" dirty="0"/>
              <a:t>There is a mixture of fiction and non-fiction.</a:t>
            </a:r>
          </a:p>
          <a:p>
            <a:pPr>
              <a:lnSpc>
                <a:spcPct val="80000"/>
              </a:lnSpc>
            </a:pPr>
            <a:endParaRPr lang="en-GB"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rot="635749">
            <a:off x="4371612" y="959856"/>
            <a:ext cx="4176464" cy="5256584"/>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395536" y="966570"/>
            <a:ext cx="4032448" cy="561662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968</TotalTime>
  <Words>1460</Words>
  <Application>Microsoft Office PowerPoint</Application>
  <PresentationFormat>On-screen Show (4:3)</PresentationFormat>
  <Paragraphs>181</Paragraphs>
  <Slides>48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Verdana</vt:lpstr>
      <vt:lpstr>Wingdings</vt:lpstr>
      <vt:lpstr>Office Theme</vt:lpstr>
      <vt:lpstr>  KS2  SATs  2019</vt:lpstr>
      <vt:lpstr>What will this meeting cover?</vt:lpstr>
      <vt:lpstr>A helpful video</vt:lpstr>
      <vt:lpstr>English</vt:lpstr>
      <vt:lpstr>Maths</vt:lpstr>
      <vt:lpstr>SATs Week - May 13th-May16th</vt:lpstr>
      <vt:lpstr>Reading Paper</vt:lpstr>
      <vt:lpstr>Reading paper</vt:lpstr>
      <vt:lpstr>PowerPoint Presentation</vt:lpstr>
      <vt:lpstr>What will your child be tested on? </vt:lpstr>
      <vt:lpstr>Major Changes</vt:lpstr>
      <vt:lpstr>Work out the meaning of words from the context </vt:lpstr>
      <vt:lpstr>Explain and discuss their understanding of what they have read, drawing inferences and justifying these with evidence</vt:lpstr>
      <vt:lpstr>Predict what might happen from details stated and implied</vt:lpstr>
      <vt:lpstr>PowerPoint Presentation</vt:lpstr>
      <vt:lpstr>Summarise main ideas, identifying key details and using quotations for illustration </vt:lpstr>
      <vt:lpstr>Evaluate how authors use language, including figurative language, considering the impact on the reader</vt:lpstr>
      <vt:lpstr>Reading paper</vt:lpstr>
      <vt:lpstr>PowerPoint Presentation</vt:lpstr>
      <vt:lpstr>English grammar, punctuation and spelling paper 1</vt:lpstr>
      <vt:lpstr>Grammar, Punctuation and Vocabulary.</vt:lpstr>
      <vt:lpstr>PowerPoint Presentation</vt:lpstr>
      <vt:lpstr>PowerPoint Presentation</vt:lpstr>
      <vt:lpstr>PowerPoint Presentation</vt:lpstr>
      <vt:lpstr>PowerPoint Presentation</vt:lpstr>
      <vt:lpstr>PowerPoint Presentation</vt:lpstr>
      <vt:lpstr>Mathematics Tests</vt:lpstr>
      <vt:lpstr>Mathematics</vt:lpstr>
      <vt:lpstr>Arithmetic Test</vt:lpstr>
      <vt:lpstr>PowerPoint Presentation</vt:lpstr>
      <vt:lpstr>Reasoning Tests</vt:lpstr>
      <vt:lpstr>PowerPoint Presentation</vt:lpstr>
      <vt:lpstr>PowerPoint Presentation</vt:lpstr>
      <vt:lpstr>PowerPoint Presentation</vt:lpstr>
      <vt:lpstr>PowerPoint Presentation</vt:lpstr>
      <vt:lpstr>PowerPoint Presentation</vt:lpstr>
      <vt:lpstr>What have we been doing in school?</vt:lpstr>
      <vt:lpstr>Reading</vt:lpstr>
      <vt:lpstr>SPaG</vt:lpstr>
      <vt:lpstr>Maths</vt:lpstr>
      <vt:lpstr>Maths</vt:lpstr>
      <vt:lpstr>Clever cloggs</vt:lpstr>
      <vt:lpstr>Easter SATS Pack</vt:lpstr>
      <vt:lpstr>Contents</vt:lpstr>
      <vt:lpstr>How to use the SATS Pack</vt:lpstr>
      <vt:lpstr>Easter school</vt:lpstr>
      <vt:lpstr> How can you help your child? </vt:lpstr>
      <vt:lpstr>Help!?</vt:lpstr>
    </vt:vector>
  </TitlesOfParts>
  <Company>Woodley CofE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SATs</dc:title>
  <dc:creator>Ann Dee</dc:creator>
  <cp:lastModifiedBy>Alison Sharman</cp:lastModifiedBy>
  <cp:revision>70</cp:revision>
  <cp:lastPrinted>2018-03-06T18:00:56Z</cp:lastPrinted>
  <dcterms:created xsi:type="dcterms:W3CDTF">2008-03-23T19:46:40Z</dcterms:created>
  <dcterms:modified xsi:type="dcterms:W3CDTF">2019-02-11T19:36:41Z</dcterms:modified>
</cp:coreProperties>
</file>